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  <p:sldMasterId id="2147483684" r:id="rId5"/>
    <p:sldMasterId id="2147483713" r:id="rId6"/>
  </p:sldMasterIdLst>
  <p:notesMasterIdLst>
    <p:notesMasterId r:id="rId17"/>
  </p:notesMasterIdLst>
  <p:handoutMasterIdLst>
    <p:handoutMasterId r:id="rId18"/>
  </p:handoutMasterIdLst>
  <p:sldIdLst>
    <p:sldId id="256" r:id="rId7"/>
    <p:sldId id="259" r:id="rId8"/>
    <p:sldId id="292" r:id="rId9"/>
    <p:sldId id="260" r:id="rId10"/>
    <p:sldId id="294" r:id="rId11"/>
    <p:sldId id="293" r:id="rId12"/>
    <p:sldId id="295" r:id="rId13"/>
    <p:sldId id="297" r:id="rId14"/>
    <p:sldId id="299" r:id="rId15"/>
    <p:sldId id="29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0E8D"/>
    <a:srgbClr val="D9A3CA"/>
    <a:srgbClr val="C0B9E1"/>
    <a:srgbClr val="B4DE86"/>
    <a:srgbClr val="AFE4F0"/>
    <a:srgbClr val="99CCFF"/>
    <a:srgbClr val="67CEE3"/>
    <a:srgbClr val="77144D"/>
    <a:srgbClr val="3D227B"/>
    <a:srgbClr val="BEA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48" autoAdjust="0"/>
  </p:normalViewPr>
  <p:slideViewPr>
    <p:cSldViewPr snapToGrid="0">
      <p:cViewPr varScale="1">
        <p:scale>
          <a:sx n="84" d="100"/>
          <a:sy n="84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a61bb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4a61bb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a61bb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4a61bb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14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a61bb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4a61bb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35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a61bb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4a61bb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449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58f2d76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58f2d76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a61bb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4a61bb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75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1748060" flipH="1">
            <a:off x="-4026126" y="2084683"/>
            <a:ext cx="10732689" cy="57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10899" t="14045" r="10907"/>
          <a:stretch/>
        </p:blipFill>
        <p:spPr>
          <a:xfrm rot="-10079881">
            <a:off x="7040813" y="-699651"/>
            <a:ext cx="6836771" cy="42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21467" y="1214184"/>
            <a:ext cx="8948800" cy="3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3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028733" y="3429000"/>
            <a:ext cx="5484400" cy="54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3;p2"/>
          <p:cNvSpPr/>
          <p:nvPr/>
        </p:nvSpPr>
        <p:spPr>
          <a:xfrm>
            <a:off x="7708233" y="-1869067"/>
            <a:ext cx="4634800" cy="46348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39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" name="Google Shape;14;p2"/>
          <p:cNvSpPr/>
          <p:nvPr/>
        </p:nvSpPr>
        <p:spPr>
          <a:xfrm>
            <a:off x="-1816067" y="-127067"/>
            <a:ext cx="5418800" cy="5418800"/>
          </a:xfrm>
          <a:prstGeom prst="ellipse">
            <a:avLst/>
          </a:prstGeom>
          <a:gradFill>
            <a:gsLst>
              <a:gs pos="0">
                <a:srgbClr val="EE12E9">
                  <a:alpha val="6039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621667" y="5097817"/>
            <a:ext cx="89484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7" name="Google Shape;17;p2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68869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rgbClr val="320A4F"/>
            </a:gs>
            <a:gs pos="100000">
              <a:srgbClr val="180424"/>
            </a:gs>
          </a:gsLst>
          <a:lin ang="2698631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83000"/>
          </a:blip>
          <a:srcRect t="2552" b="2552"/>
          <a:stretch/>
        </p:blipFill>
        <p:spPr>
          <a:xfrm rot="10800000" flipH="1">
            <a:off x="273600" y="4098134"/>
            <a:ext cx="12240371" cy="653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8332900" y="987433"/>
            <a:ext cx="5668800" cy="56688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3"/>
          <p:cNvSpPr/>
          <p:nvPr/>
        </p:nvSpPr>
        <p:spPr>
          <a:xfrm>
            <a:off x="-4125767" y="987433"/>
            <a:ext cx="7374000" cy="73740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39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351851" y="761544"/>
            <a:ext cx="7514800" cy="2779200"/>
          </a:xfrm>
          <a:prstGeom prst="rect">
            <a:avLst/>
          </a:prstGeom>
          <a:effectLst>
            <a:outerShdw blurRad="300038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325351" y="987433"/>
            <a:ext cx="1593200" cy="1122400"/>
          </a:xfrm>
          <a:prstGeom prst="rect">
            <a:avLst/>
          </a:prstGeom>
          <a:effectLst>
            <a:outerShdw blurRad="300038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351851" y="3640167"/>
            <a:ext cx="7514800" cy="540400"/>
          </a:xfrm>
          <a:prstGeom prst="rect">
            <a:avLst/>
          </a:prstGeom>
          <a:effectLst>
            <a:outerShdw blurRad="300038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6" name="Google Shape;26;p3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6722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5654335" flipH="1">
            <a:off x="-3910429" y="1614001"/>
            <a:ext cx="8832732" cy="476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6722227" flipH="1">
            <a:off x="7620165" y="401470"/>
            <a:ext cx="8832735" cy="476083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60000" y="1722620"/>
            <a:ext cx="1027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3" name="Google Shape;33;p4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8645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 amt="89000"/>
          </a:blip>
          <a:srcRect t="2552" b="2552"/>
          <a:stretch/>
        </p:blipFill>
        <p:spPr>
          <a:xfrm rot="-5399989">
            <a:off x="6538753" y="-944578"/>
            <a:ext cx="9806752" cy="523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94000" y="-924533"/>
            <a:ext cx="7069200" cy="7069200"/>
          </a:xfrm>
          <a:prstGeom prst="ellipse">
            <a:avLst/>
          </a:prstGeom>
          <a:gradFill>
            <a:gsLst>
              <a:gs pos="0">
                <a:srgbClr val="EE12E9">
                  <a:alpha val="5686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" name="Google Shape;37;p5"/>
          <p:cNvSpPr/>
          <p:nvPr/>
        </p:nvSpPr>
        <p:spPr>
          <a:xfrm>
            <a:off x="-3287233" y="1211233"/>
            <a:ext cx="8770400" cy="87704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39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effectLst>
            <a:outerShdw blurRad="328613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053700" y="1855867"/>
            <a:ext cx="4429600" cy="4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121800" y="1855867"/>
            <a:ext cx="4429600" cy="4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2" name="Google Shape;42;p5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6233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10861">
            <a:off x="-54199" y="3596519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1165000" y="3353400"/>
            <a:ext cx="7421600" cy="7421600"/>
          </a:xfrm>
          <a:prstGeom prst="ellipse">
            <a:avLst/>
          </a:prstGeom>
          <a:gradFill>
            <a:gsLst>
              <a:gs pos="0">
                <a:srgbClr val="3E629E">
                  <a:alpha val="52941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" name="Google Shape;46;p6"/>
          <p:cNvSpPr/>
          <p:nvPr/>
        </p:nvSpPr>
        <p:spPr>
          <a:xfrm>
            <a:off x="8586600" y="2006833"/>
            <a:ext cx="7725200" cy="77252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" name="Google Shape;47;p6"/>
          <p:cNvSpPr/>
          <p:nvPr/>
        </p:nvSpPr>
        <p:spPr>
          <a:xfrm>
            <a:off x="4172633" y="-4245000"/>
            <a:ext cx="7189600" cy="7189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0" name="Google Shape;50;p6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0032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0000" y="2029367"/>
            <a:ext cx="5078800" cy="3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>
            <a:spLocks noGrp="1"/>
          </p:cNvSpPr>
          <p:nvPr>
            <p:ph type="pic" idx="2"/>
          </p:nvPr>
        </p:nvSpPr>
        <p:spPr>
          <a:xfrm>
            <a:off x="7073033" y="2251876"/>
            <a:ext cx="4165600" cy="3261200"/>
          </a:xfrm>
          <a:prstGeom prst="rect">
            <a:avLst/>
          </a:prstGeom>
          <a:noFill/>
          <a:ln>
            <a:noFill/>
          </a:ln>
          <a:effectLst>
            <a:outerShdw blurRad="871538" algn="bl" rotWithShape="0">
              <a:schemeClr val="lt2">
                <a:alpha val="22000"/>
              </a:schemeClr>
            </a:outerShdw>
          </a:effectLst>
        </p:spPr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6" name="Google Shape;56;p7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7"/>
          <p:cNvSpPr/>
          <p:nvPr/>
        </p:nvSpPr>
        <p:spPr>
          <a:xfrm>
            <a:off x="3861933" y="2152333"/>
            <a:ext cx="5418800" cy="5418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8" name="Google Shape;58;p7"/>
          <p:cNvSpPr/>
          <p:nvPr/>
        </p:nvSpPr>
        <p:spPr>
          <a:xfrm>
            <a:off x="8314267" y="2152333"/>
            <a:ext cx="5484400" cy="54844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146433" y="3384467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803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 amt="78000"/>
          </a:blip>
          <a:srcRect t="2597" b="2597"/>
          <a:stretch/>
        </p:blipFill>
        <p:spPr>
          <a:xfrm>
            <a:off x="2221333" y="2091099"/>
            <a:ext cx="10506131" cy="560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t="2088" b="2088"/>
          <a:stretch/>
        </p:blipFill>
        <p:spPr>
          <a:xfrm rot="9546466" flipH="1">
            <a:off x="-967071" y="-1871286"/>
            <a:ext cx="9590345" cy="51692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/>
          <p:nvPr/>
        </p:nvSpPr>
        <p:spPr>
          <a:xfrm>
            <a:off x="5105400" y="-4480533"/>
            <a:ext cx="8232400" cy="82324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4" name="Google Shape;64;p8"/>
          <p:cNvSpPr/>
          <p:nvPr/>
        </p:nvSpPr>
        <p:spPr>
          <a:xfrm>
            <a:off x="0" y="867933"/>
            <a:ext cx="12192000" cy="121920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7" name="Google Shape;67;p8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2491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960000" y="48989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988733" y="1798333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72" name="Google Shape;72;p9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5013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5400000" flipH="1">
            <a:off x="6396201" y="330633"/>
            <a:ext cx="8192531" cy="548033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3594467" y="4558833"/>
            <a:ext cx="7644400" cy="1586000"/>
          </a:xfrm>
          <a:prstGeom prst="rect">
            <a:avLst/>
          </a:prstGeom>
          <a:gradFill>
            <a:gsLst>
              <a:gs pos="0">
                <a:schemeClr val="lt1"/>
              </a:gs>
              <a:gs pos="47000">
                <a:schemeClr val="dk2"/>
              </a:gs>
              <a:gs pos="100000">
                <a:schemeClr val="dk2"/>
              </a:gs>
            </a:gsLst>
            <a:lin ang="2698631" scaled="0"/>
          </a:gradFill>
          <a:effectLst>
            <a:outerShdw blurRad="728663" algn="bl" rotWithShape="0">
              <a:schemeClr val="lt2">
                <a:alpha val="42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77" name="Google Shape;77;p10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70890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2600" y="-3084500"/>
            <a:ext cx="11677267" cy="656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0093">
            <a:off x="-6359768" y="2480737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/>
          <p:nvPr/>
        </p:nvSpPr>
        <p:spPr>
          <a:xfrm>
            <a:off x="-3860800" y="2077967"/>
            <a:ext cx="11324800" cy="113248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" name="Google Shape;82;p11"/>
          <p:cNvSpPr/>
          <p:nvPr/>
        </p:nvSpPr>
        <p:spPr>
          <a:xfrm>
            <a:off x="6956000" y="-508000"/>
            <a:ext cx="10880400" cy="108804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86" name="Google Shape;86;p11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6446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80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l="10899" t="14045" r="10907"/>
          <a:stretch/>
        </p:blipFill>
        <p:spPr>
          <a:xfrm rot="5400000">
            <a:off x="6659816" y="1316718"/>
            <a:ext cx="6836768" cy="422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-2756467" y="105300"/>
            <a:ext cx="7491600" cy="7491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960000" y="1826267"/>
            <a:ext cx="742000" cy="5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809035" y="2637356"/>
            <a:ext cx="2623200" cy="103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4843200" y="1826267"/>
            <a:ext cx="7420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5693267" y="2637369"/>
            <a:ext cx="2623200" cy="103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960000" y="4030799"/>
            <a:ext cx="7420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1809245" y="4878397"/>
            <a:ext cx="2723600" cy="103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4843200" y="4030799"/>
            <a:ext cx="7420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5693267" y="4878405"/>
            <a:ext cx="2623200" cy="103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1803533" y="1843051"/>
            <a:ext cx="26232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5693267" y="1843067"/>
            <a:ext cx="26232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1803533" y="4078067"/>
            <a:ext cx="27236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693267" y="4078084"/>
            <a:ext cx="26232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05" name="Google Shape;105;p13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5853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4"/>
          <p:cNvPicPr preferRelativeResize="0"/>
          <p:nvPr/>
        </p:nvPicPr>
        <p:blipFill rotWithShape="1">
          <a:blip r:embed="rId2">
            <a:alphaModFix/>
          </a:blip>
          <a:srcRect t="2597" b="2597"/>
          <a:stretch/>
        </p:blipFill>
        <p:spPr>
          <a:xfrm rot="243693">
            <a:off x="5603235" y="-3357201"/>
            <a:ext cx="8932399" cy="4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 amt="80000"/>
          </a:blip>
          <a:srcRect t="2597" b="2597"/>
          <a:stretch/>
        </p:blipFill>
        <p:spPr>
          <a:xfrm rot="10800000" flipH="1">
            <a:off x="-4315899" y="3939749"/>
            <a:ext cx="8256665" cy="440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2734567" y="-4386833"/>
            <a:ext cx="9925200" cy="99252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12" name="Google Shape;112;p14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8300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9962592">
            <a:off x="8046509" y="-3045555"/>
            <a:ext cx="9114448" cy="491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-1661167" y="3512467"/>
            <a:ext cx="5484400" cy="54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" name="Google Shape;116;p15"/>
          <p:cNvSpPr/>
          <p:nvPr/>
        </p:nvSpPr>
        <p:spPr>
          <a:xfrm>
            <a:off x="-3020067" y="-8476400"/>
            <a:ext cx="13104000" cy="13104000"/>
          </a:xfrm>
          <a:prstGeom prst="ellipse">
            <a:avLst/>
          </a:prstGeom>
          <a:gradFill>
            <a:gsLst>
              <a:gs pos="0">
                <a:srgbClr val="EE12E9">
                  <a:alpha val="5686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7" name="Google Shape;117;p15"/>
          <p:cNvSpPr/>
          <p:nvPr/>
        </p:nvSpPr>
        <p:spPr>
          <a:xfrm>
            <a:off x="7934800" y="2433167"/>
            <a:ext cx="6858000" cy="68580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8" name="Google Shape;118;p15"/>
          <p:cNvSpPr/>
          <p:nvPr/>
        </p:nvSpPr>
        <p:spPr>
          <a:xfrm>
            <a:off x="3096200" y="1887567"/>
            <a:ext cx="5418800" cy="54188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21" name="Google Shape;121;p15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149334" flipH="1">
            <a:off x="-2519424" y="4182909"/>
            <a:ext cx="9114448" cy="4912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8310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flipH="1">
            <a:off x="8625291" y="-1053566"/>
            <a:ext cx="8214349" cy="442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6109456">
            <a:off x="-4444703" y="-2133734"/>
            <a:ext cx="8214341" cy="4427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4699000" y="-4971000"/>
            <a:ext cx="7277600" cy="72776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7" name="Google Shape;127;p16"/>
          <p:cNvSpPr/>
          <p:nvPr/>
        </p:nvSpPr>
        <p:spPr>
          <a:xfrm>
            <a:off x="-3466100" y="3222767"/>
            <a:ext cx="8839200" cy="88392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30" name="Google Shape;130;p16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10412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2745133" y="-1846733"/>
            <a:ext cx="7643600" cy="76436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29247" flipH="1">
            <a:off x="-4471023" y="3956627"/>
            <a:ext cx="11985909" cy="674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01708">
            <a:off x="6988379" y="65306"/>
            <a:ext cx="12968472" cy="7294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8503000" y="2562033"/>
            <a:ext cx="6881600" cy="68816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37" name="Google Shape;137;p17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754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4699000" y="-4971000"/>
            <a:ext cx="7277600" cy="72776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1" name="Google Shape;141;p18"/>
          <p:cNvSpPr/>
          <p:nvPr/>
        </p:nvSpPr>
        <p:spPr>
          <a:xfrm>
            <a:off x="-3466100" y="3222767"/>
            <a:ext cx="8839200" cy="88392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4" name="Google Shape;144;p18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367485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t="2597" b="2597"/>
          <a:stretch/>
        </p:blipFill>
        <p:spPr>
          <a:xfrm rot="303109" flipH="1">
            <a:off x="-4153661" y="593390"/>
            <a:ext cx="8881400" cy="47364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-1928067" y="-2284167"/>
            <a:ext cx="8836800" cy="8836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2">
            <a:alphaModFix/>
          </a:blip>
          <a:srcRect t="2597" b="2597"/>
          <a:stretch/>
        </p:blipFill>
        <p:spPr>
          <a:xfrm rot="10799968" flipH="1">
            <a:off x="7432545" y="1810193"/>
            <a:ext cx="8809536" cy="46980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6071000" y="0"/>
            <a:ext cx="8028400" cy="80284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1312267" y="5381067"/>
            <a:ext cx="956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1312400" y="593367"/>
            <a:ext cx="956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3" name="Google Shape;153;p19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11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6532567" y="-6029600"/>
            <a:ext cx="11457600" cy="11457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6" name="Google Shape;156;p20"/>
          <p:cNvSpPr/>
          <p:nvPr/>
        </p:nvSpPr>
        <p:spPr>
          <a:xfrm>
            <a:off x="-3985033" y="-958400"/>
            <a:ext cx="7287600" cy="72876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1"/>
          </p:nvPr>
        </p:nvSpPr>
        <p:spPr>
          <a:xfrm>
            <a:off x="946600" y="1670595"/>
            <a:ext cx="8249600" cy="2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9" name="Google Shape;159;p20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0423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-1118500" y="2621833"/>
            <a:ext cx="5484400" cy="54844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3" name="Google Shape;163;p21"/>
          <p:cNvSpPr/>
          <p:nvPr/>
        </p:nvSpPr>
        <p:spPr>
          <a:xfrm>
            <a:off x="5351433" y="-4174067"/>
            <a:ext cx="7192800" cy="7192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5" name="Google Shape;165;p21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21"/>
          <p:cNvPicPr preferRelativeResize="0"/>
          <p:nvPr/>
        </p:nvPicPr>
        <p:blipFill rotWithShape="1">
          <a:blip r:embed="rId2">
            <a:alphaModFix amt="79000"/>
          </a:blip>
          <a:srcRect t="2597" b="2597"/>
          <a:stretch/>
        </p:blipFill>
        <p:spPr>
          <a:xfrm rot="-3736898" flipH="1">
            <a:off x="5901823" y="1382866"/>
            <a:ext cx="8703020" cy="46412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946600" y="1670607"/>
            <a:ext cx="8249600" cy="4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5765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524065">
            <a:off x="-404315" y="4135213"/>
            <a:ext cx="8189133" cy="547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10039950">
            <a:off x="7957824" y="-1147702"/>
            <a:ext cx="9144715" cy="61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-2056100" y="-4839900"/>
            <a:ext cx="8633200" cy="86332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3" name="Google Shape;173;p22"/>
          <p:cNvSpPr/>
          <p:nvPr/>
        </p:nvSpPr>
        <p:spPr>
          <a:xfrm>
            <a:off x="9636167" y="135800"/>
            <a:ext cx="5418800" cy="5418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4" name="Google Shape;174;p22"/>
          <p:cNvSpPr/>
          <p:nvPr/>
        </p:nvSpPr>
        <p:spPr>
          <a:xfrm>
            <a:off x="-2094967" y="1783367"/>
            <a:ext cx="7657600" cy="7657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2383707" y="2601700"/>
            <a:ext cx="3511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2"/>
          </p:nvPr>
        </p:nvSpPr>
        <p:spPr>
          <a:xfrm>
            <a:off x="7256873" y="2601700"/>
            <a:ext cx="3511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3"/>
          </p:nvPr>
        </p:nvSpPr>
        <p:spPr>
          <a:xfrm>
            <a:off x="2383807" y="3369400"/>
            <a:ext cx="3511200" cy="1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4"/>
          </p:nvPr>
        </p:nvSpPr>
        <p:spPr>
          <a:xfrm>
            <a:off x="7256873" y="3369400"/>
            <a:ext cx="3511200" cy="1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81" name="Google Shape;181;p22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091288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l="43104"/>
          <a:stretch/>
        </p:blipFill>
        <p:spPr>
          <a:xfrm rot="5638401">
            <a:off x="10465789" y="-838719"/>
            <a:ext cx="4027723" cy="377528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>
            <a:off x="6504733" y="-2895600"/>
            <a:ext cx="10718800" cy="107188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5" name="Google Shape;185;p23"/>
          <p:cNvSpPr/>
          <p:nvPr/>
        </p:nvSpPr>
        <p:spPr>
          <a:xfrm>
            <a:off x="3518433" y="-4871433"/>
            <a:ext cx="8495600" cy="8495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638398" flipH="1">
            <a:off x="-4034553" y="1642590"/>
            <a:ext cx="7079175" cy="377528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-609600" y="3784100"/>
            <a:ext cx="11076800" cy="11076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1"/>
          </p:nvPr>
        </p:nvSpPr>
        <p:spPr>
          <a:xfrm>
            <a:off x="960000" y="2351067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2"/>
          </p:nvPr>
        </p:nvSpPr>
        <p:spPr>
          <a:xfrm>
            <a:off x="960000" y="4110133"/>
            <a:ext cx="31152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3"/>
          </p:nvPr>
        </p:nvSpPr>
        <p:spPr>
          <a:xfrm>
            <a:off x="4538400" y="4110133"/>
            <a:ext cx="31152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4"/>
          </p:nvPr>
        </p:nvSpPr>
        <p:spPr>
          <a:xfrm>
            <a:off x="8116800" y="4110133"/>
            <a:ext cx="31152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5"/>
          </p:nvPr>
        </p:nvSpPr>
        <p:spPr>
          <a:xfrm>
            <a:off x="4538400" y="2351067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6"/>
          </p:nvPr>
        </p:nvSpPr>
        <p:spPr>
          <a:xfrm>
            <a:off x="8116800" y="2351067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95" name="Google Shape;195;p23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09983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5105400" y="-4437367"/>
            <a:ext cx="12516800" cy="12516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2">
            <a:alphaModFix/>
          </a:blip>
          <a:srcRect l="66575" b="38699"/>
          <a:stretch/>
        </p:blipFill>
        <p:spPr>
          <a:xfrm>
            <a:off x="0" y="2653961"/>
            <a:ext cx="4075200" cy="420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11520" r="22106"/>
          <a:stretch/>
        </p:blipFill>
        <p:spPr>
          <a:xfrm>
            <a:off x="8111834" y="0"/>
            <a:ext cx="9496903" cy="606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-282000" y="978267"/>
            <a:ext cx="7775200" cy="7775200"/>
          </a:xfrm>
          <a:prstGeom prst="ellipse">
            <a:avLst/>
          </a:prstGeom>
          <a:gradFill>
            <a:gsLst>
              <a:gs pos="0">
                <a:srgbClr val="3E629E">
                  <a:alpha val="52941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2" name="Google Shape;202;p24"/>
          <p:cNvSpPr txBox="1">
            <a:spLocks noGrp="1"/>
          </p:cNvSpPr>
          <p:nvPr>
            <p:ph type="subTitle" idx="1"/>
          </p:nvPr>
        </p:nvSpPr>
        <p:spPr>
          <a:xfrm>
            <a:off x="960000" y="3333867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2"/>
          </p:nvPr>
        </p:nvSpPr>
        <p:spPr>
          <a:xfrm>
            <a:off x="4538400" y="3333867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3"/>
          </p:nvPr>
        </p:nvSpPr>
        <p:spPr>
          <a:xfrm>
            <a:off x="8116800" y="3333867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ubTitle" idx="4"/>
          </p:nvPr>
        </p:nvSpPr>
        <p:spPr>
          <a:xfrm>
            <a:off x="960000" y="4955743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5"/>
          </p:nvPr>
        </p:nvSpPr>
        <p:spPr>
          <a:xfrm>
            <a:off x="4538400" y="4955743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6"/>
          </p:nvPr>
        </p:nvSpPr>
        <p:spPr>
          <a:xfrm>
            <a:off x="8116800" y="4955743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7"/>
          </p:nvPr>
        </p:nvSpPr>
        <p:spPr>
          <a:xfrm>
            <a:off x="953467" y="2747768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8"/>
          </p:nvPr>
        </p:nvSpPr>
        <p:spPr>
          <a:xfrm>
            <a:off x="4538400" y="2747768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9"/>
          </p:nvPr>
        </p:nvSpPr>
        <p:spPr>
          <a:xfrm>
            <a:off x="8123333" y="2747768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13"/>
          </p:nvPr>
        </p:nvSpPr>
        <p:spPr>
          <a:xfrm>
            <a:off x="953467" y="4370464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14"/>
          </p:nvPr>
        </p:nvSpPr>
        <p:spPr>
          <a:xfrm>
            <a:off x="4538400" y="4370464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5"/>
          </p:nvPr>
        </p:nvSpPr>
        <p:spPr>
          <a:xfrm>
            <a:off x="8123333" y="4370464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1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4663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5218246" flipH="1">
            <a:off x="6212522" y="-1675221"/>
            <a:ext cx="9184212" cy="614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3970873" flipH="1">
            <a:off x="-2894613" y="4069580"/>
            <a:ext cx="9184223" cy="6143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-5719133" y="-3994133"/>
            <a:ext cx="10138800" cy="10138800"/>
          </a:xfrm>
          <a:prstGeom prst="ellipse">
            <a:avLst/>
          </a:prstGeom>
          <a:gradFill>
            <a:gsLst>
              <a:gs pos="0">
                <a:srgbClr val="EE12E9">
                  <a:alpha val="5686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1" name="Google Shape;221;p25"/>
          <p:cNvSpPr/>
          <p:nvPr/>
        </p:nvSpPr>
        <p:spPr>
          <a:xfrm>
            <a:off x="7847067" y="1148667"/>
            <a:ext cx="9398400" cy="93984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2" name="Google Shape;222;p25"/>
          <p:cNvSpPr txBox="1">
            <a:spLocks noGrp="1"/>
          </p:cNvSpPr>
          <p:nvPr>
            <p:ph type="title" hasCustomPrompt="1"/>
          </p:nvPr>
        </p:nvSpPr>
        <p:spPr>
          <a:xfrm>
            <a:off x="953467" y="720000"/>
            <a:ext cx="756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23" name="Google Shape;223;p25"/>
          <p:cNvSpPr txBox="1">
            <a:spLocks noGrp="1"/>
          </p:cNvSpPr>
          <p:nvPr>
            <p:ph type="subTitle" idx="1"/>
          </p:nvPr>
        </p:nvSpPr>
        <p:spPr>
          <a:xfrm>
            <a:off x="953467" y="1762967"/>
            <a:ext cx="7567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 idx="2" hasCustomPrompt="1"/>
          </p:nvPr>
        </p:nvSpPr>
        <p:spPr>
          <a:xfrm>
            <a:off x="2312400" y="2614051"/>
            <a:ext cx="756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25" name="Google Shape;225;p25"/>
          <p:cNvSpPr txBox="1">
            <a:spLocks noGrp="1"/>
          </p:cNvSpPr>
          <p:nvPr>
            <p:ph type="subTitle" idx="3"/>
          </p:nvPr>
        </p:nvSpPr>
        <p:spPr>
          <a:xfrm>
            <a:off x="2312400" y="3657017"/>
            <a:ext cx="7567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title" idx="4" hasCustomPrompt="1"/>
          </p:nvPr>
        </p:nvSpPr>
        <p:spPr>
          <a:xfrm>
            <a:off x="3671333" y="4508100"/>
            <a:ext cx="756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5"/>
          </p:nvPr>
        </p:nvSpPr>
        <p:spPr>
          <a:xfrm>
            <a:off x="3671333" y="5551067"/>
            <a:ext cx="7567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29" name="Google Shape;229;p25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2243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199733" y="-2904183"/>
            <a:ext cx="10243735" cy="546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35941" flipH="1">
            <a:off x="-4659401" y="1000851"/>
            <a:ext cx="10243737" cy="54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-1788733" y="977100"/>
            <a:ext cx="5484400" cy="54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4" name="Google Shape;234;p26"/>
          <p:cNvSpPr/>
          <p:nvPr/>
        </p:nvSpPr>
        <p:spPr>
          <a:xfrm>
            <a:off x="8265133" y="-3334067"/>
            <a:ext cx="5418800" cy="5418800"/>
          </a:xfrm>
          <a:prstGeom prst="ellipse">
            <a:avLst/>
          </a:prstGeom>
          <a:gradFill>
            <a:gsLst>
              <a:gs pos="0">
                <a:srgbClr val="EE12E9">
                  <a:alpha val="5686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5" name="Google Shape;235;p26"/>
          <p:cNvSpPr/>
          <p:nvPr/>
        </p:nvSpPr>
        <p:spPr>
          <a:xfrm>
            <a:off x="5465133" y="3981300"/>
            <a:ext cx="6881600" cy="68816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6" name="Google Shape;236;p26"/>
          <p:cNvSpPr txBox="1"/>
          <p:nvPr/>
        </p:nvSpPr>
        <p:spPr>
          <a:xfrm>
            <a:off x="2444800" y="4975300"/>
            <a:ext cx="73024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Trispace"/>
                <a:ea typeface="Trispace"/>
                <a:cs typeface="Trispace"/>
                <a:sym typeface="Trispac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,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Trispace"/>
                <a:ea typeface="Trispace"/>
                <a:cs typeface="Trispace"/>
                <a:sym typeface="Trispac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</a:t>
            </a:r>
            <a:r>
              <a:rPr lang="en" sz="1333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Trispace"/>
                <a:ea typeface="Trispace"/>
                <a:cs typeface="Trispace"/>
                <a:sym typeface="Trispac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dirty="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>
            <a:off x="3623593" y="909633"/>
            <a:ext cx="4944800" cy="13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3617967" y="2289267"/>
            <a:ext cx="4956000" cy="16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40" name="Google Shape;240;p26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16860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43" name="Google Shape;243;p27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4" name="Google Shape;244;p27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2524512">
            <a:off x="3629673" y="2259276"/>
            <a:ext cx="9078959" cy="607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7652078">
            <a:off x="-4032221" y="-3396702"/>
            <a:ext cx="8294975" cy="5548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82272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48" name="Google Shape;248;p28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9" name="Google Shape;24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5363634" y="-210583"/>
            <a:ext cx="9891033" cy="55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9066" y="1953117"/>
            <a:ext cx="9891033" cy="556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33267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73176"/>
          <a:stretch/>
        </p:blipFill>
        <p:spPr>
          <a:xfrm rot="10800000">
            <a:off x="8929268" y="-10833"/>
            <a:ext cx="32702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l="26578"/>
          <a:stretch/>
        </p:blipFill>
        <p:spPr>
          <a:xfrm rot="10800000" flipH="1">
            <a:off x="-10566" y="-10833"/>
            <a:ext cx="89513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85184" y="3602475"/>
            <a:ext cx="388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6722817" y="3602515"/>
            <a:ext cx="388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6722817" y="4196153"/>
            <a:ext cx="3884400" cy="1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584784" y="4196152"/>
            <a:ext cx="3885200" cy="1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9485839" y="6330161"/>
            <a:ext cx="149151" cy="64216"/>
          </a:xfrm>
          <a:custGeom>
            <a:avLst/>
            <a:gdLst/>
            <a:ahLst/>
            <a:cxnLst/>
            <a:rect l="l" t="t" r="r" b="b"/>
            <a:pathLst>
              <a:path w="2966" h="1277" fill="none" extrusionOk="0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" name="Google Shape;33;p5"/>
          <p:cNvSpPr/>
          <p:nvPr/>
        </p:nvSpPr>
        <p:spPr>
          <a:xfrm>
            <a:off x="8459147" y="6520743"/>
            <a:ext cx="29317" cy="88756"/>
          </a:xfrm>
          <a:custGeom>
            <a:avLst/>
            <a:gdLst/>
            <a:ahLst/>
            <a:cxnLst/>
            <a:rect l="l" t="t" r="r" b="b"/>
            <a:pathLst>
              <a:path w="583" h="1765" fill="none" extrusionOk="0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8998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0667" y="3421567"/>
            <a:ext cx="4667600" cy="1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0667" y="5124333"/>
            <a:ext cx="4435600" cy="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467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4899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5033600" y="2243967"/>
            <a:ext cx="30988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32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5033600" y="4292700"/>
            <a:ext cx="30988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32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8061200" y="2243967"/>
            <a:ext cx="30988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32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4"/>
          </p:nvPr>
        </p:nvSpPr>
        <p:spPr>
          <a:xfrm>
            <a:off x="8061200" y="4292700"/>
            <a:ext cx="30988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32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33600" y="2483404"/>
            <a:ext cx="2533200" cy="6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5033600" y="4529157"/>
            <a:ext cx="2533200" cy="6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6"/>
          </p:nvPr>
        </p:nvSpPr>
        <p:spPr>
          <a:xfrm>
            <a:off x="8061200" y="2483404"/>
            <a:ext cx="2533200" cy="6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3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>
            <a:off x="8061200" y="4529157"/>
            <a:ext cx="2533200" cy="6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333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 rot="-5400000">
            <a:off x="-1350067" y="3108200"/>
            <a:ext cx="4111200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18862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TITLE +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983193" y="2825233"/>
            <a:ext cx="62256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3416900" y="3550880"/>
            <a:ext cx="5357600" cy="174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98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378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 flipH="1">
            <a:off x="3643100" y="4061433"/>
            <a:ext cx="31524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 flipH="1">
            <a:off x="3643033" y="2542000"/>
            <a:ext cx="5382000" cy="17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70345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ctrTitle"/>
          </p:nvPr>
        </p:nvSpPr>
        <p:spPr>
          <a:xfrm>
            <a:off x="7879400" y="2287067"/>
            <a:ext cx="2420400" cy="14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8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7879400" y="3759500"/>
            <a:ext cx="30832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867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4320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6200967" y="2211033"/>
            <a:ext cx="4753200" cy="24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80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5527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7080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 slide 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491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8"/>
          <p:cNvGrpSpPr/>
          <p:nvPr/>
        </p:nvGrpSpPr>
        <p:grpSpPr>
          <a:xfrm>
            <a:off x="0" y="-10833"/>
            <a:ext cx="12191997" cy="6858000"/>
            <a:chOff x="2042566" y="-8125"/>
            <a:chExt cx="9143998" cy="5143500"/>
          </a:xfrm>
        </p:grpSpPr>
        <p:pic>
          <p:nvPicPr>
            <p:cNvPr id="46" name="Google Shape;46;p8"/>
            <p:cNvPicPr preferRelativeResize="0"/>
            <p:nvPr/>
          </p:nvPicPr>
          <p:blipFill rotWithShape="1">
            <a:blip r:embed="rId2">
              <a:alphaModFix/>
            </a:blip>
            <a:srcRect l="37410"/>
            <a:stretch/>
          </p:blipFill>
          <p:spPr>
            <a:xfrm>
              <a:off x="2042566" y="-8125"/>
              <a:ext cx="57229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8"/>
            <p:cNvPicPr preferRelativeResize="0"/>
            <p:nvPr/>
          </p:nvPicPr>
          <p:blipFill rotWithShape="1">
            <a:blip r:embed="rId3">
              <a:alphaModFix/>
            </a:blip>
            <a:srcRect l="13491" r="48147"/>
            <a:stretch/>
          </p:blipFill>
          <p:spPr>
            <a:xfrm flipH="1">
              <a:off x="7678864" y="-8125"/>
              <a:ext cx="35077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995800" y="1702000"/>
            <a:ext cx="8778000" cy="34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4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76559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7"/>
          <p:cNvGrpSpPr/>
          <p:nvPr/>
        </p:nvGrpSpPr>
        <p:grpSpPr>
          <a:xfrm>
            <a:off x="1" y="-10833"/>
            <a:ext cx="12189475" cy="6858000"/>
            <a:chOff x="1204368" y="-8125"/>
            <a:chExt cx="9142106" cy="5143500"/>
          </a:xfrm>
        </p:grpSpPr>
        <p:pic>
          <p:nvPicPr>
            <p:cNvPr id="40" name="Google Shape;40;p7"/>
            <p:cNvPicPr preferRelativeResize="0"/>
            <p:nvPr/>
          </p:nvPicPr>
          <p:blipFill rotWithShape="1">
            <a:blip r:embed="rId2">
              <a:alphaModFix/>
            </a:blip>
            <a:srcRect l="28243"/>
            <a:stretch/>
          </p:blipFill>
          <p:spPr>
            <a:xfrm>
              <a:off x="1204368" y="-8125"/>
              <a:ext cx="65611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7"/>
            <p:cNvPicPr preferRelativeResize="0"/>
            <p:nvPr/>
          </p:nvPicPr>
          <p:blipFill rotWithShape="1">
            <a:blip r:embed="rId3">
              <a:alphaModFix/>
            </a:blip>
            <a:srcRect l="22679" r="48145"/>
            <a:stretch/>
          </p:blipFill>
          <p:spPr>
            <a:xfrm flipH="1">
              <a:off x="7678874" y="-8125"/>
              <a:ext cx="26676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2299400" y="2331800"/>
            <a:ext cx="7593200" cy="21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3657509" lvl="5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31789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497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0" y="-10833"/>
            <a:ext cx="12192000" cy="6858000"/>
            <a:chOff x="0" y="-8125"/>
            <a:chExt cx="9144000" cy="5143500"/>
          </a:xfrm>
        </p:grpSpPr>
        <p:pic>
          <p:nvPicPr>
            <p:cNvPr id="87" name="Google Shape;87;p15"/>
            <p:cNvPicPr preferRelativeResize="0"/>
            <p:nvPr/>
          </p:nvPicPr>
          <p:blipFill rotWithShape="1">
            <a:blip r:embed="rId2">
              <a:alphaModFix/>
            </a:blip>
            <a:srcRect l="15074"/>
            <a:stretch/>
          </p:blipFill>
          <p:spPr>
            <a:xfrm rot="10800000">
              <a:off x="1378449" y="-8125"/>
              <a:ext cx="7765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3">
              <a:alphaModFix/>
            </a:blip>
            <a:srcRect l="35831" r="48145"/>
            <a:stretch/>
          </p:blipFill>
          <p:spPr>
            <a:xfrm rot="10800000" flipH="1">
              <a:off x="0" y="-8125"/>
              <a:ext cx="14651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2472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l="15074"/>
          <a:stretch/>
        </p:blipFill>
        <p:spPr>
          <a:xfrm rot="10800000" flipH="1">
            <a:off x="0" y="-10833"/>
            <a:ext cx="10354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l="35831" r="48145"/>
          <a:stretch/>
        </p:blipFill>
        <p:spPr>
          <a:xfrm rot="10800000">
            <a:off x="10238504" y="-10833"/>
            <a:ext cx="19534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08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7000">
              <a:schemeClr val="dk2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65644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sz="28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87164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4" r:id="rId10"/>
    <p:sldLayoutId id="2147483725" r:id="rId11"/>
    <p:sldLayoutId id="214748372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madlen.manolova@fdiba.tu-sofia.bg" TargetMode="External"/><Relationship Id="rId4" Type="http://schemas.openxmlformats.org/officeDocument/2006/relationships/hyperlink" Target="mailto:vesela.krumova@fdiba.tu-sofia.b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11" Type="http://schemas.openxmlformats.org/officeDocument/2006/relationships/slide" Target="slide2.xml"/><Relationship Id="rId5" Type="http://schemas.openxmlformats.org/officeDocument/2006/relationships/slide" Target="slide3.xml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.png"/><Relationship Id="rId5" Type="http://schemas.openxmlformats.org/officeDocument/2006/relationships/image" Target="../media/image19.gif"/><Relationship Id="rId4" Type="http://schemas.openxmlformats.org/officeDocument/2006/relationships/hyperlink" Target="https://www.pngall.com/light-bulb-png" TargetMode="External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light-bulb-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hyperlink" Target="https://www.pngall.com/light-bulb-png" TargetMode="Externa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Relationship Id="rId6" Type="http://schemas.microsoft.com/office/2007/relationships/hdphoto" Target="../media/hdphoto8.wdp"/><Relationship Id="rId5" Type="http://schemas.openxmlformats.org/officeDocument/2006/relationships/image" Target="../media/image27.png"/><Relationship Id="rId4" Type="http://schemas.openxmlformats.org/officeDocument/2006/relationships/hyperlink" Target="https://www.pngall.com/light-bulb-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microsoft.com/office/2007/relationships/hdphoto" Target="../media/hdphoto9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hyperlink" Target="https://www.pngall.com/light-bulb-png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microsoft.com/office/2007/relationships/hdphoto" Target="../media/hdphoto10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hyperlink" Target="https://www.pngall.com/light-bulb-png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c.europa.eu/research-and-innovation/en/horizon-magazine/quantum-technology-could-revolutionise-detection-and-treatment-diseases" TargetMode="External"/><Relationship Id="rId13" Type="http://schemas.openxmlformats.org/officeDocument/2006/relationships/hyperlink" Target="https://www.qst.go.jp/site/qls-english/44749.html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www.etkho.com/en/the-future-of-quantum-technology-applied-to-medicine/" TargetMode="External"/><Relationship Id="rId12" Type="http://schemas.openxmlformats.org/officeDocument/2006/relationships/hyperlink" Target="https://www.frontiersin.org/articles/10.3389/fmats.2021.798440/full" TargetMode="External"/><Relationship Id="rId17" Type="http://schemas.openxmlformats.org/officeDocument/2006/relationships/hyperlink" Target="https://www.sciencedirect.com/science/article/abs/pii/S0169409X15001945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pubs.acs.org/doi/10.1021/acsbiomaterials.9b00603" TargetMode="Externa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devopedia.org/quantum-computing" TargetMode="External"/><Relationship Id="rId11" Type="http://schemas.openxmlformats.org/officeDocument/2006/relationships/hyperlink" Target="https://www.sciencedirect.com/science/article/abs/pii/S0927776507001129" TargetMode="External"/><Relationship Id="rId5" Type="http://schemas.openxmlformats.org/officeDocument/2006/relationships/hyperlink" Target="https://www.who.int/news-room/fact-sheets/detail/cancer" TargetMode="External"/><Relationship Id="rId15" Type="http://schemas.openxmlformats.org/officeDocument/2006/relationships/hyperlink" Target="https://www.nature.com/articles/s42254-021-00348-9" TargetMode="External"/><Relationship Id="rId10" Type="http://schemas.openxmlformats.org/officeDocument/2006/relationships/hyperlink" Target="https://www.metaboliqs.eu/en/news-events/MetaboliQs_Kick-off.html" TargetMode="External"/><Relationship Id="rId4" Type="http://schemas.microsoft.com/office/2007/relationships/hdphoto" Target="../media/hdphoto11.wdp"/><Relationship Id="rId9" Type="http://schemas.openxmlformats.org/officeDocument/2006/relationships/hyperlink" Target="https://onlinelibrary.wiley.com/doi/full/10.1002/mds3.10058" TargetMode="External"/><Relationship Id="rId14" Type="http://schemas.openxmlformats.org/officeDocument/2006/relationships/hyperlink" Target="https://www.mdpi.com/2077-0383/9/12/386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512"/>
            <a:ext cx="12192000" cy="682182"/>
          </a:xfrm>
        </p:spPr>
        <p:txBody>
          <a:bodyPr>
            <a:noAutofit/>
          </a:bodyPr>
          <a:lstStyle/>
          <a:p>
            <a:pPr algn="ctr"/>
            <a:r>
              <a:rPr lang="en-US" sz="4000" cap="none" dirty="0">
                <a:ln w="19050">
                  <a:solidFill>
                    <a:srgbClr val="AE558A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60000" endA="900" endPos="60000" dist="60007" dir="5400000" sy="-100000" algn="bl" rotWithShape="0"/>
                </a:effectLst>
              </a:rPr>
              <a:t>QUANTUM TOOLS FOR EARLY CANCER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723" y="4767309"/>
            <a:ext cx="7107807" cy="1544715"/>
          </a:xfrm>
        </p:spPr>
        <p:txBody>
          <a:bodyPr>
            <a:normAutofit fontScale="32500" lnSpcReduction="20000"/>
          </a:bodyPr>
          <a:lstStyle/>
          <a:p>
            <a:r>
              <a:rPr lang="en-US" sz="5600" dirty="0">
                <a:solidFill>
                  <a:srgbClr val="D9A3CA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Prepared by:  </a:t>
            </a:r>
            <a:r>
              <a:rPr lang="en-US" sz="5600" dirty="0">
                <a:solidFill>
                  <a:srgbClr val="6ED0E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Vesela Krumova, madlen manolova</a:t>
            </a:r>
          </a:p>
          <a:p>
            <a:r>
              <a:rPr lang="en-US" sz="5600" dirty="0">
                <a:solidFill>
                  <a:srgbClr val="D9A3CA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Fn: </a:t>
            </a:r>
            <a:r>
              <a:rPr lang="en-US" sz="5600" dirty="0">
                <a:solidFill>
                  <a:srgbClr val="6ED0E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201220014, 951220012</a:t>
            </a:r>
          </a:p>
          <a:p>
            <a:r>
              <a:rPr lang="en-US" sz="5600" dirty="0">
                <a:solidFill>
                  <a:srgbClr val="D9A3CA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Subjects:</a:t>
            </a:r>
            <a:r>
              <a:rPr lang="en-US" sz="5600" dirty="0">
                <a:solidFill>
                  <a:srgbClr val="D9A3CA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sz="5600" dirty="0">
                <a:solidFill>
                  <a:srgbClr val="6ED0E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Programming (kst), Business Informatic</a:t>
            </a:r>
          </a:p>
          <a:p>
            <a:r>
              <a:rPr lang="en-US" sz="5600" dirty="0">
                <a:solidFill>
                  <a:srgbClr val="6ED0E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Fdiba, technical university of sofia, sofia, bulgaria</a:t>
            </a:r>
            <a:endParaRPr lang="en-US" dirty="0">
              <a:solidFill>
                <a:srgbClr val="6ED0E6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32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So-Called Junk DNA – Genetic “Dark Matter” – Is Actually Critical to  Survival in Mammals">
            <a:extLst>
              <a:ext uri="{FF2B5EF4-FFF2-40B4-BE49-F238E27FC236}">
                <a16:creationId xmlns:a16="http://schemas.microsoft.com/office/drawing/2014/main" id="{D5F43D17-3B67-4246-9698-C67AA2B59B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3E723-2153-4C84-857F-BD9F1D6FCBC2}"/>
              </a:ext>
            </a:extLst>
          </p:cNvPr>
          <p:cNvSpPr txBox="1"/>
          <p:nvPr/>
        </p:nvSpPr>
        <p:spPr>
          <a:xfrm>
            <a:off x="4962821" y="271963"/>
            <a:ext cx="7579832" cy="189808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algn="ctr" defTabSz="1219170">
              <a:buClr>
                <a:srgbClr val="000000"/>
              </a:buClr>
            </a:pPr>
            <a:r>
              <a:rPr lang="de-DE" sz="5867" kern="0" dirty="0">
                <a:ln>
                  <a:solidFill>
                    <a:srgbClr val="000000"/>
                  </a:solidFill>
                </a:ln>
                <a:solidFill>
                  <a:srgbClr val="C0B9E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sym typeface="Arial"/>
              </a:rPr>
              <a:t>Thank </a:t>
            </a:r>
            <a:r>
              <a:rPr lang="en-US" sz="5867" kern="0" dirty="0">
                <a:ln>
                  <a:solidFill>
                    <a:srgbClr val="000000"/>
                  </a:solidFill>
                </a:ln>
                <a:solidFill>
                  <a:srgbClr val="C0B9E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sym typeface="Arial"/>
              </a:rPr>
              <a:t>you for your attention!!!</a:t>
            </a:r>
            <a:endParaRPr lang="bg-BG" sz="5867" kern="0" dirty="0">
              <a:ln>
                <a:solidFill>
                  <a:srgbClr val="000000"/>
                </a:solidFill>
              </a:ln>
              <a:solidFill>
                <a:srgbClr val="C0B9E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868E5AB-D0DA-4962-BEDC-0933E81F6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1451" y="6451022"/>
            <a:ext cx="8601075" cy="454603"/>
          </a:xfrm>
        </p:spPr>
        <p:txBody>
          <a:bodyPr>
            <a:normAutofit fontScale="85000" lnSpcReduction="10000"/>
          </a:bodyPr>
          <a:lstStyle/>
          <a:p>
            <a:r>
              <a:rPr lang="en-US" sz="2200" dirty="0">
                <a:solidFill>
                  <a:srgbClr val="D9A3CA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CONTACTS: </a:t>
            </a:r>
            <a:r>
              <a:rPr lang="en-US" sz="2200" dirty="0">
                <a:solidFill>
                  <a:srgbClr val="67CEE3"/>
                </a:solidFill>
                <a:latin typeface="Dubai" panose="020B0503030403030204" pitchFamily="34" charset="-78"/>
                <a:cs typeface="Dubai" panose="020B0503030403030204" pitchFamily="34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vesela.krumova@fdiba.tu-sofia.bg</a:t>
            </a:r>
            <a:r>
              <a:rPr lang="en-US" sz="2200" dirty="0">
                <a:solidFill>
                  <a:srgbClr val="67CEE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, </a:t>
            </a:r>
            <a:r>
              <a:rPr lang="en-US" sz="2200" dirty="0">
                <a:solidFill>
                  <a:srgbClr val="67CEE3"/>
                </a:solidFill>
                <a:latin typeface="Dubai" panose="020B0503030403030204" pitchFamily="34" charset="-78"/>
                <a:cs typeface="Dubai" panose="020B0503030403030204" pitchFamily="34" charset="-7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madlen.manolova@fdiba.tu-sofia.bg</a:t>
            </a:r>
            <a:endParaRPr lang="en-US" sz="2200" dirty="0">
              <a:solidFill>
                <a:srgbClr val="67CEE3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en-US" sz="1200" dirty="0">
              <a:solidFill>
                <a:srgbClr val="6ED0E6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54697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E330F-D227-4033-9C44-11AFAC09DB9A}"/>
              </a:ext>
            </a:extLst>
          </p:cNvPr>
          <p:cNvSpPr txBox="1"/>
          <p:nvPr/>
        </p:nvSpPr>
        <p:spPr>
          <a:xfrm>
            <a:off x="0" y="1"/>
            <a:ext cx="3579628" cy="646331"/>
          </a:xfrm>
          <a:prstGeom prst="rect">
            <a:avLst/>
          </a:prstGeom>
          <a:noFill/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CONTENT</a:t>
            </a:r>
            <a:endParaRPr lang="bg-BG" sz="36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Google Shape;291;p34">
            <a:extLst>
              <a:ext uri="{FF2B5EF4-FFF2-40B4-BE49-F238E27FC236}">
                <a16:creationId xmlns:a16="http://schemas.microsoft.com/office/drawing/2014/main" id="{A3D538CD-A05B-49D9-AA7E-E9D8455D5E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00260" y="62178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2</a:t>
            </a:fld>
            <a:endParaRPr dirty="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964866-EB99-4EA9-A60C-BE46C32914E0}"/>
              </a:ext>
            </a:extLst>
          </p:cNvPr>
          <p:cNvCxnSpPr>
            <a:cxnSpLocks/>
            <a:stCxn id="55" idx="3"/>
            <a:endCxn id="61" idx="1"/>
          </p:cNvCxnSpPr>
          <p:nvPr/>
        </p:nvCxnSpPr>
        <p:spPr>
          <a:xfrm flipV="1">
            <a:off x="5013159" y="4661382"/>
            <a:ext cx="263538" cy="942"/>
          </a:xfrm>
          <a:prstGeom prst="straightConnector1">
            <a:avLst/>
          </a:prstGeom>
          <a:noFill/>
          <a:ln w="38100" cap="flat" cmpd="sng" algn="ctr">
            <a:solidFill>
              <a:srgbClr val="6E62A1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4DB776-0C67-4BA0-ACD3-5C3A494409C9}"/>
              </a:ext>
            </a:extLst>
          </p:cNvPr>
          <p:cNvGrpSpPr/>
          <p:nvPr/>
        </p:nvGrpSpPr>
        <p:grpSpPr>
          <a:xfrm>
            <a:off x="2110996" y="916137"/>
            <a:ext cx="3203541" cy="1171768"/>
            <a:chOff x="2020589" y="275874"/>
            <a:chExt cx="3203541" cy="117176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8AD490-095E-4D2F-974B-F899FEAB42FA}"/>
                </a:ext>
              </a:extLst>
            </p:cNvPr>
            <p:cNvSpPr txBox="1"/>
            <p:nvPr/>
          </p:nvSpPr>
          <p:spPr>
            <a:xfrm>
              <a:off x="2183219" y="443945"/>
              <a:ext cx="3040911" cy="1003697"/>
            </a:xfrm>
            <a:prstGeom prst="snip2SameRect">
              <a:avLst/>
            </a:prstGeom>
            <a:ln>
              <a:solidFill>
                <a:srgbClr val="D9A3C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 w="3175">
                    <a:solidFill>
                      <a:srgbClr val="3D227B"/>
                    </a:solidFill>
                  </a:ln>
                  <a:solidFill>
                    <a:srgbClr val="FFFFFF"/>
                  </a:solidFill>
                  <a:effectLst>
                    <a:glow rad="101600">
                      <a:srgbClr val="212121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t>Meaning and application of quantum methods and techniques</a:t>
              </a:r>
              <a:endParaRPr kumimoji="0" lang="bg-BG" sz="1800" b="0" i="0" u="none" strike="noStrike" kern="0" cap="none" spc="0" normalizeH="0" baseline="0" noProof="0" dirty="0">
                <a:ln w="3175">
                  <a:solidFill>
                    <a:srgbClr val="3D227B"/>
                  </a:solidFill>
                </a:ln>
                <a:solidFill>
                  <a:srgbClr val="FFFF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</a:effectLst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49" name="Picture 2" descr="Definition Icon - Download in Colored Outline Style">
              <a:extLst>
                <a:ext uri="{FF2B5EF4-FFF2-40B4-BE49-F238E27FC236}">
                  <a16:creationId xmlns:a16="http://schemas.microsoft.com/office/drawing/2014/main" id="{3B7D9000-0A96-4F07-8D6B-AE306E5C1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66" b="89844" l="2344" r="94141">
                          <a14:foregroundMark x1="30469" y1="62109" x2="67188" y2="23047"/>
                          <a14:foregroundMark x1="66797" y1="78125" x2="69922" y2="27734"/>
                          <a14:foregroundMark x1="80078" y1="67188" x2="62891" y2="23828"/>
                          <a14:foregroundMark x1="88672" y1="65234" x2="54688" y2="23828"/>
                          <a14:foregroundMark x1="73047" y1="32813" x2="87500" y2="24219"/>
                          <a14:foregroundMark x1="83984" y1="51953" x2="82813" y2="33203"/>
                          <a14:foregroundMark x1="73047" y1="69531" x2="94531" y2="28125"/>
                          <a14:foregroundMark x1="2344" y1="75000" x2="5859" y2="16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1107">
              <a:off x="2020589" y="275874"/>
              <a:ext cx="479818" cy="47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26876F-2B90-42E3-A4FB-E4A31144EBDE}"/>
              </a:ext>
            </a:extLst>
          </p:cNvPr>
          <p:cNvCxnSpPr>
            <a:cxnSpLocks/>
            <a:stCxn id="48" idx="1"/>
            <a:endCxn id="51" idx="0"/>
          </p:cNvCxnSpPr>
          <p:nvPr/>
        </p:nvCxnSpPr>
        <p:spPr>
          <a:xfrm flipH="1">
            <a:off x="3794081" y="2087905"/>
            <a:ext cx="1" cy="450993"/>
          </a:xfrm>
          <a:prstGeom prst="straightConnector1">
            <a:avLst/>
          </a:prstGeom>
          <a:noFill/>
          <a:ln w="38100" cap="flat" cmpd="sng" algn="ctr">
            <a:solidFill>
              <a:srgbClr val="6E62A1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1" name="TextBox 50">
            <a:hlinkClick r:id="rId5" action="ppaction://hlinksldjump"/>
            <a:extLst>
              <a:ext uri="{FF2B5EF4-FFF2-40B4-BE49-F238E27FC236}">
                <a16:creationId xmlns:a16="http://schemas.microsoft.com/office/drawing/2014/main" id="{AC183A48-508A-4A8B-9A52-9AAC8395209F}"/>
              </a:ext>
            </a:extLst>
          </p:cNvPr>
          <p:cNvSpPr txBox="1"/>
          <p:nvPr/>
        </p:nvSpPr>
        <p:spPr>
          <a:xfrm>
            <a:off x="2939932" y="2538898"/>
            <a:ext cx="1708298" cy="338554"/>
          </a:xfrm>
          <a:prstGeom prst="rect">
            <a:avLst/>
          </a:prstGeom>
          <a:solidFill>
            <a:srgbClr val="99CCFF"/>
          </a:solidFill>
          <a:ln>
            <a:solidFill>
              <a:srgbClr val="6E62A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4053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Introduction</a:t>
            </a:r>
            <a:endParaRPr kumimoji="0" lang="bg-BG" sz="1600" b="0" i="0" u="none" strike="noStrike" kern="0" cap="none" spc="0" normalizeH="0" baseline="0" noProof="0" dirty="0">
              <a:ln>
                <a:noFill/>
              </a:ln>
              <a:solidFill>
                <a:srgbClr val="334053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5503949-B76E-462A-9B25-0330275ED150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 flipH="1">
            <a:off x="3790543" y="2877452"/>
            <a:ext cx="3538" cy="432051"/>
          </a:xfrm>
          <a:prstGeom prst="straightConnector1">
            <a:avLst/>
          </a:prstGeom>
          <a:noFill/>
          <a:ln w="38100" cap="flat" cmpd="sng" algn="ctr">
            <a:solidFill>
              <a:srgbClr val="6E62A1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3" name="TextBox 52">
            <a:hlinkClick r:id="rId5" action="ppaction://hlinksldjump"/>
            <a:extLst>
              <a:ext uri="{FF2B5EF4-FFF2-40B4-BE49-F238E27FC236}">
                <a16:creationId xmlns:a16="http://schemas.microsoft.com/office/drawing/2014/main" id="{CBA1A8B3-022E-46F2-8C6F-5E17E21D52D2}"/>
              </a:ext>
            </a:extLst>
          </p:cNvPr>
          <p:cNvSpPr txBox="1"/>
          <p:nvPr/>
        </p:nvSpPr>
        <p:spPr>
          <a:xfrm>
            <a:off x="2567926" y="3309503"/>
            <a:ext cx="2445233" cy="830997"/>
          </a:xfrm>
          <a:prstGeom prst="rect">
            <a:avLst/>
          </a:prstGeom>
          <a:solidFill>
            <a:srgbClr val="99CCFF"/>
          </a:solidFill>
          <a:ln>
            <a:solidFill>
              <a:srgbClr val="6E62A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kern="0" dirty="0">
                <a:solidFill>
                  <a:srgbClr val="334053"/>
                </a:solidFill>
                <a:latin typeface="Comic Sans MS" panose="030F0702030302020204" pitchFamily="66" charset="0"/>
                <a:cs typeface="Arial"/>
                <a:sym typeface="Arial"/>
              </a:rPr>
              <a:t>Variational Quantum Unsupervised Learning </a:t>
            </a:r>
            <a:r>
              <a:rPr lang="en-US" sz="1600" b="1" kern="0" dirty="0">
                <a:solidFill>
                  <a:srgbClr val="334053"/>
                </a:solidFill>
                <a:latin typeface="Comic Sans MS" panose="030F0702030302020204" pitchFamily="66" charset="0"/>
                <a:cs typeface="Arial"/>
                <a:sym typeface="Arial"/>
              </a:rPr>
              <a:t>(VQUL)</a:t>
            </a:r>
            <a:endParaRPr kumimoji="0" lang="bg-BG" sz="1600" b="1" i="0" u="none" strike="noStrike" kern="0" cap="none" spc="0" normalizeH="0" baseline="0" noProof="0" dirty="0">
              <a:ln>
                <a:noFill/>
              </a:ln>
              <a:solidFill>
                <a:srgbClr val="334053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sp>
        <p:nvSpPr>
          <p:cNvPr id="54" name="TextBox 53">
            <a:hlinkClick r:id="rId6" action="ppaction://hlinksldjump"/>
            <a:extLst>
              <a:ext uri="{FF2B5EF4-FFF2-40B4-BE49-F238E27FC236}">
                <a16:creationId xmlns:a16="http://schemas.microsoft.com/office/drawing/2014/main" id="{6996EC63-758E-4B0D-909A-B960422BFAFC}"/>
              </a:ext>
            </a:extLst>
          </p:cNvPr>
          <p:cNvSpPr txBox="1"/>
          <p:nvPr/>
        </p:nvSpPr>
        <p:spPr>
          <a:xfrm>
            <a:off x="2830509" y="5204115"/>
            <a:ext cx="1903415" cy="338554"/>
          </a:xfrm>
          <a:prstGeom prst="rect">
            <a:avLst/>
          </a:prstGeom>
          <a:solidFill>
            <a:srgbClr val="99CCFF"/>
          </a:solidFill>
          <a:ln>
            <a:solidFill>
              <a:srgbClr val="6E62A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kern="0" dirty="0">
                <a:solidFill>
                  <a:srgbClr val="334053"/>
                </a:solidFill>
                <a:latin typeface="Comic Sans MS" panose="030F0702030302020204" pitchFamily="66" charset="0"/>
                <a:cs typeface="Arial"/>
                <a:sym typeface="Arial"/>
              </a:rPr>
              <a:t>Hyperpolarization</a:t>
            </a:r>
            <a:endParaRPr kumimoji="0" lang="bg-BG" sz="1600" b="0" i="0" u="none" strike="noStrike" kern="0" cap="none" spc="0" normalizeH="0" baseline="0" noProof="0" dirty="0">
              <a:ln>
                <a:noFill/>
              </a:ln>
              <a:solidFill>
                <a:srgbClr val="334053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sp>
        <p:nvSpPr>
          <p:cNvPr id="55" name="TextBox 54">
            <a:hlinkClick r:id="rId6" action="ppaction://hlinksldjump"/>
            <a:extLst>
              <a:ext uri="{FF2B5EF4-FFF2-40B4-BE49-F238E27FC236}">
                <a16:creationId xmlns:a16="http://schemas.microsoft.com/office/drawing/2014/main" id="{3E96F290-071A-45D5-818C-289C03D1C64B}"/>
              </a:ext>
            </a:extLst>
          </p:cNvPr>
          <p:cNvSpPr txBox="1"/>
          <p:nvPr/>
        </p:nvSpPr>
        <p:spPr>
          <a:xfrm>
            <a:off x="2567926" y="4493047"/>
            <a:ext cx="2445233" cy="338554"/>
          </a:xfrm>
          <a:prstGeom prst="rect">
            <a:avLst/>
          </a:prstGeom>
          <a:solidFill>
            <a:srgbClr val="99CCFF"/>
          </a:solidFill>
          <a:ln>
            <a:solidFill>
              <a:srgbClr val="6E62A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kern="0" dirty="0">
                <a:solidFill>
                  <a:srgbClr val="334053"/>
                </a:solidFill>
                <a:latin typeface="Comic Sans MS" panose="030F0702030302020204" pitchFamily="66" charset="0"/>
                <a:cs typeface="Arial"/>
                <a:sym typeface="Arial"/>
              </a:rPr>
              <a:t>Quantum (cyto-)sensor</a:t>
            </a:r>
            <a:endParaRPr kumimoji="0" lang="bg-BG" sz="1600" b="0" i="0" u="none" strike="noStrike" kern="0" cap="none" spc="0" normalizeH="0" baseline="0" noProof="0" dirty="0">
              <a:ln>
                <a:noFill/>
              </a:ln>
              <a:solidFill>
                <a:srgbClr val="334053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pic>
        <p:nvPicPr>
          <p:cNvPr id="60" name="Picture 4" descr="Hand Drawn Exclamation Mark On White Background Royalty Free SVG, Cliparts,  Vectors, And Stock Illustration. Image 56669709.">
            <a:extLst>
              <a:ext uri="{FF2B5EF4-FFF2-40B4-BE49-F238E27FC236}">
                <a16:creationId xmlns:a16="http://schemas.microsoft.com/office/drawing/2014/main" id="{A59D6932-4691-4AF9-84A9-34BD11764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3" b="90000" l="9931" r="89992">
                        <a14:foregroundMark x1="44496" y1="10462" x2="54426" y2="9923"/>
                        <a14:foregroundMark x1="54426" y1="9923" x2="58814" y2="10308"/>
                        <a14:foregroundMark x1="46035" y1="68231" x2="46112" y2="69769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8056" r="18835" b="6297"/>
          <a:stretch/>
        </p:blipFill>
        <p:spPr bwMode="auto">
          <a:xfrm rot="21014854">
            <a:off x="2467775" y="4351206"/>
            <a:ext cx="258555" cy="361911"/>
          </a:xfrm>
          <a:prstGeom prst="rect">
            <a:avLst/>
          </a:prstGeom>
          <a:ln>
            <a:noFill/>
          </a:ln>
          <a:effectLst>
            <a:glow rad="63500">
              <a:srgbClr val="0097A7">
                <a:satMod val="175000"/>
                <a:alpha val="40000"/>
              </a:srgb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0EB922C-2B31-4606-A97E-A0A3A4F387C2}"/>
              </a:ext>
            </a:extLst>
          </p:cNvPr>
          <p:cNvSpPr txBox="1"/>
          <p:nvPr/>
        </p:nvSpPr>
        <p:spPr>
          <a:xfrm>
            <a:off x="5276697" y="4245883"/>
            <a:ext cx="1807651" cy="830997"/>
          </a:xfrm>
          <a:prstGeom prst="rect">
            <a:avLst/>
          </a:prstGeom>
          <a:noFill/>
          <a:ln>
            <a:noFill/>
          </a:ln>
          <a:effectLst>
            <a:glow rad="63500">
              <a:srgbClr val="0097A7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i="1" kern="0" dirty="0">
                <a:solidFill>
                  <a:srgbClr val="D9A3CA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/>
                <a:sym typeface="Arial"/>
              </a:rPr>
              <a:t>SERS (Surface-enhanced Raman spectroscopy)</a:t>
            </a:r>
            <a:endParaRPr kumimoji="0" lang="bg-BG" sz="1600" b="0" i="1" u="none" strike="noStrike" kern="0" cap="none" spc="0" normalizeH="0" baseline="0" noProof="0" dirty="0">
              <a:ln>
                <a:noFill/>
              </a:ln>
              <a:solidFill>
                <a:srgbClr val="D9A3CA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E79E12D-8FFB-4340-B7B3-781279F6FF29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3790543" y="4140500"/>
            <a:ext cx="0" cy="352547"/>
          </a:xfrm>
          <a:prstGeom prst="straightConnector1">
            <a:avLst/>
          </a:prstGeom>
          <a:noFill/>
          <a:ln w="38100" cap="flat" cmpd="sng" algn="ctr">
            <a:solidFill>
              <a:srgbClr val="6E62A1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911BEE2-D702-480E-A5F2-CFE1DDCB28D5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 flipH="1">
            <a:off x="3782217" y="4831601"/>
            <a:ext cx="8326" cy="372514"/>
          </a:xfrm>
          <a:prstGeom prst="straightConnector1">
            <a:avLst/>
          </a:prstGeom>
          <a:noFill/>
          <a:ln w="38100" cap="flat" cmpd="sng" algn="ctr">
            <a:solidFill>
              <a:srgbClr val="6E62A1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1" name="TextBox 70">
            <a:hlinkClick r:id="rId6" action="ppaction://hlinksldjump"/>
            <a:extLst>
              <a:ext uri="{FF2B5EF4-FFF2-40B4-BE49-F238E27FC236}">
                <a16:creationId xmlns:a16="http://schemas.microsoft.com/office/drawing/2014/main" id="{2D08BEA0-93AE-43C5-8586-7F84A1AD3524}"/>
              </a:ext>
            </a:extLst>
          </p:cNvPr>
          <p:cNvSpPr txBox="1"/>
          <p:nvPr/>
        </p:nvSpPr>
        <p:spPr>
          <a:xfrm>
            <a:off x="2477637" y="5895120"/>
            <a:ext cx="2613126" cy="338554"/>
          </a:xfrm>
          <a:prstGeom prst="rect">
            <a:avLst/>
          </a:prstGeom>
          <a:solidFill>
            <a:srgbClr val="99CCFF"/>
          </a:solidFill>
          <a:ln>
            <a:solidFill>
              <a:srgbClr val="6E62A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kern="0" noProof="0" dirty="0">
                <a:solidFill>
                  <a:srgbClr val="334053"/>
                </a:solidFill>
                <a:latin typeface="Comic Sans MS" panose="030F0702030302020204" pitchFamily="66" charset="0"/>
                <a:cs typeface="Arial"/>
                <a:sym typeface="Arial"/>
              </a:rPr>
              <a:t>More about quantum dots</a:t>
            </a:r>
            <a:endParaRPr kumimoji="0" lang="bg-BG" sz="1600" b="0" i="0" u="none" strike="noStrike" kern="0" cap="none" spc="0" normalizeH="0" baseline="0" noProof="0" dirty="0">
              <a:ln>
                <a:noFill/>
              </a:ln>
              <a:solidFill>
                <a:srgbClr val="334053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C77ECC-06B0-41C6-A9AB-13FBB5CD7FB4}"/>
              </a:ext>
            </a:extLst>
          </p:cNvPr>
          <p:cNvCxnSpPr>
            <a:cxnSpLocks/>
            <a:stCxn id="54" idx="2"/>
            <a:endCxn id="71" idx="0"/>
          </p:cNvCxnSpPr>
          <p:nvPr/>
        </p:nvCxnSpPr>
        <p:spPr>
          <a:xfrm>
            <a:off x="3782217" y="5542669"/>
            <a:ext cx="1983" cy="352451"/>
          </a:xfrm>
          <a:prstGeom prst="straightConnector1">
            <a:avLst/>
          </a:prstGeom>
          <a:noFill/>
          <a:ln w="38100" cap="flat" cmpd="sng" algn="ctr">
            <a:solidFill>
              <a:srgbClr val="6E62A1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7F8F5B-FFC5-4922-917B-37DE5F00A660}"/>
              </a:ext>
            </a:extLst>
          </p:cNvPr>
          <p:cNvGrpSpPr/>
          <p:nvPr/>
        </p:nvGrpSpPr>
        <p:grpSpPr>
          <a:xfrm>
            <a:off x="6533614" y="897426"/>
            <a:ext cx="4070893" cy="1003697"/>
            <a:chOff x="5445080" y="92638"/>
            <a:chExt cx="3489813" cy="136502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DE46BC0-102A-48F9-A193-1C257C7CE2E9}"/>
                </a:ext>
              </a:extLst>
            </p:cNvPr>
            <p:cNvSpPr txBox="1"/>
            <p:nvPr/>
          </p:nvSpPr>
          <p:spPr>
            <a:xfrm>
              <a:off x="5893982" y="489689"/>
              <a:ext cx="3040911" cy="967978"/>
            </a:xfrm>
            <a:prstGeom prst="snipRoundRect">
              <a:avLst/>
            </a:prstGeom>
            <a:ln>
              <a:solidFill>
                <a:srgbClr val="D9A3CA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kern="0" dirty="0">
                  <a:ln>
                    <a:solidFill>
                      <a:srgbClr val="3D227B"/>
                    </a:solidFill>
                  </a:ln>
                  <a:solidFill>
                    <a:srgbClr val="FFFFFF"/>
                  </a:solidFill>
                  <a:effectLst>
                    <a:glow rad="101600">
                      <a:srgbClr val="212121">
                        <a:satMod val="175000"/>
                        <a:alpha val="40000"/>
                      </a:srgbClr>
                    </a:glow>
                  </a:effectLst>
                  <a:latin typeface="Comic Sans MS" panose="030F0702030302020204" pitchFamily="66" charset="0"/>
                  <a:sym typeface="Arial"/>
                </a:rPr>
                <a:t>Quantum technologies as an aid in the fight against cancer</a:t>
              </a:r>
              <a:endParaRPr kumimoji="0" lang="bg-BG" sz="1800" b="0" i="0" u="none" strike="noStrike" kern="0" cap="none" spc="0" normalizeH="0" baseline="0" noProof="0" dirty="0">
                <a:ln>
                  <a:solidFill>
                    <a:srgbClr val="3D227B"/>
                  </a:solidFill>
                </a:ln>
                <a:solidFill>
                  <a:srgbClr val="FFFF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</a:effectLst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76" name="Picture 8" descr="Softlabs Group Custom Software Development - Software Testing Icon Png,  Transparent Png - kindpng">
              <a:extLst>
                <a:ext uri="{FF2B5EF4-FFF2-40B4-BE49-F238E27FC236}">
                  <a16:creationId xmlns:a16="http://schemas.microsoft.com/office/drawing/2014/main" id="{BFDEA5E5-04B7-4115-84DF-CF7447CCC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7209" y1="57576" x2="28023" y2="56229"/>
                          <a14:foregroundMark x1="31977" y1="55051" x2="33023" y2="55219"/>
                          <a14:foregroundMark x1="35116" y1="66498" x2="35116" y2="66498"/>
                          <a14:foregroundMark x1="26163" y1="65320" x2="26163" y2="65320"/>
                          <a14:foregroundMark x1="32442" y1="79461" x2="32442" y2="79461"/>
                          <a14:foregroundMark x1="36163" y1="76599" x2="36163" y2="76599"/>
                          <a14:foregroundMark x1="39884" y1="75084" x2="39884" y2="75084"/>
                          <a14:foregroundMark x1="47907" y1="38047" x2="47907" y2="38047"/>
                          <a14:foregroundMark x1="52209" y1="33502" x2="55116" y2="33502"/>
                          <a14:foregroundMark x1="56628" y1="59596" x2="60698" y2="52862"/>
                          <a14:foregroundMark x1="59535" y1="69865" x2="61395" y2="69865"/>
                          <a14:foregroundMark x1="70000" y1="59933" x2="69884" y2="56397"/>
                          <a14:foregroundMark x1="67907" y1="19360" x2="67907" y2="19360"/>
                          <a14:foregroundMark x1="74070" y1="23906" x2="74070" y2="23906"/>
                          <a14:foregroundMark x1="71977" y1="27946" x2="71977" y2="279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080" y="92638"/>
              <a:ext cx="735320" cy="698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>
            <a:hlinkClick r:id="rId11" action="ppaction://hlinksldjump"/>
            <a:extLst>
              <a:ext uri="{FF2B5EF4-FFF2-40B4-BE49-F238E27FC236}">
                <a16:creationId xmlns:a16="http://schemas.microsoft.com/office/drawing/2014/main" id="{1B9685D3-671B-4066-99F5-F37A2E9103C8}"/>
              </a:ext>
            </a:extLst>
          </p:cNvPr>
          <p:cNvSpPr txBox="1"/>
          <p:nvPr/>
        </p:nvSpPr>
        <p:spPr>
          <a:xfrm>
            <a:off x="7221845" y="2498737"/>
            <a:ext cx="3244379" cy="584775"/>
          </a:xfrm>
          <a:prstGeom prst="rect">
            <a:avLst/>
          </a:prstGeom>
          <a:solidFill>
            <a:srgbClr val="99CCFF"/>
          </a:solidFill>
          <a:ln>
            <a:solidFill>
              <a:srgbClr val="6E62A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kern="0" noProof="0" dirty="0">
                <a:solidFill>
                  <a:srgbClr val="334053"/>
                </a:solidFill>
                <a:latin typeface="Comic Sans MS" panose="030F0702030302020204" pitchFamily="66" charset="0"/>
                <a:cs typeface="Arial"/>
                <a:sym typeface="Arial"/>
              </a:rPr>
              <a:t>Quantum cytosensing via SERS for early detection of cancer</a:t>
            </a:r>
            <a:endParaRPr kumimoji="0" lang="bg-BG" sz="1600" b="0" i="0" u="none" strike="noStrike" kern="0" cap="none" spc="0" normalizeH="0" baseline="0" noProof="0" dirty="0">
              <a:ln>
                <a:noFill/>
              </a:ln>
              <a:solidFill>
                <a:srgbClr val="334053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1A4C510-203F-4A5D-857D-AE644D59E5A2}"/>
              </a:ext>
            </a:extLst>
          </p:cNvPr>
          <p:cNvCxnSpPr>
            <a:cxnSpLocks/>
            <a:stCxn id="75" idx="1"/>
            <a:endCxn id="77" idx="0"/>
          </p:cNvCxnSpPr>
          <p:nvPr/>
        </p:nvCxnSpPr>
        <p:spPr>
          <a:xfrm>
            <a:off x="8830885" y="1901123"/>
            <a:ext cx="13150" cy="597614"/>
          </a:xfrm>
          <a:prstGeom prst="straightConnector1">
            <a:avLst/>
          </a:prstGeom>
          <a:noFill/>
          <a:ln w="38100" cap="flat" cmpd="sng" algn="ctr">
            <a:solidFill>
              <a:srgbClr val="6E62A1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81" name="Google Shape;5068;p46">
            <a:extLst>
              <a:ext uri="{FF2B5EF4-FFF2-40B4-BE49-F238E27FC236}">
                <a16:creationId xmlns:a16="http://schemas.microsoft.com/office/drawing/2014/main" id="{4BE072DE-2862-436C-9B1A-0B0DC3C104F0}"/>
              </a:ext>
            </a:extLst>
          </p:cNvPr>
          <p:cNvGrpSpPr/>
          <p:nvPr/>
        </p:nvGrpSpPr>
        <p:grpSpPr>
          <a:xfrm>
            <a:off x="7001978" y="2319319"/>
            <a:ext cx="366420" cy="358835"/>
            <a:chOff x="2497275" y="2744159"/>
            <a:chExt cx="370930" cy="370549"/>
          </a:xfrm>
          <a:solidFill>
            <a:srgbClr val="6E62A1"/>
          </a:solidFill>
        </p:grpSpPr>
        <p:sp>
          <p:nvSpPr>
            <p:cNvPr id="82" name="Google Shape;5069;p46">
              <a:extLst>
                <a:ext uri="{FF2B5EF4-FFF2-40B4-BE49-F238E27FC236}">
                  <a16:creationId xmlns:a16="http://schemas.microsoft.com/office/drawing/2014/main" id="{C963111C-97E4-46B4-AE94-E21717977A39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Google Shape;5070;p46">
              <a:extLst>
                <a:ext uri="{FF2B5EF4-FFF2-40B4-BE49-F238E27FC236}">
                  <a16:creationId xmlns:a16="http://schemas.microsoft.com/office/drawing/2014/main" id="{90F80227-12AE-4B35-8885-F1EC19E1CA8C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Google Shape;5071;p46">
              <a:extLst>
                <a:ext uri="{FF2B5EF4-FFF2-40B4-BE49-F238E27FC236}">
                  <a16:creationId xmlns:a16="http://schemas.microsoft.com/office/drawing/2014/main" id="{0A4DB075-A5B5-41BD-B210-C4CB79EA369C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Google Shape;5072;p46">
              <a:extLst>
                <a:ext uri="{FF2B5EF4-FFF2-40B4-BE49-F238E27FC236}">
                  <a16:creationId xmlns:a16="http://schemas.microsoft.com/office/drawing/2014/main" id="{21649BD0-04CE-4BFE-880E-D652B63CB69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Google Shape;5073;p46">
              <a:extLst>
                <a:ext uri="{FF2B5EF4-FFF2-40B4-BE49-F238E27FC236}">
                  <a16:creationId xmlns:a16="http://schemas.microsoft.com/office/drawing/2014/main" id="{B95CD883-B29E-4C42-B4C6-0C11BA9F8030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5074;p46">
              <a:extLst>
                <a:ext uri="{FF2B5EF4-FFF2-40B4-BE49-F238E27FC236}">
                  <a16:creationId xmlns:a16="http://schemas.microsoft.com/office/drawing/2014/main" id="{02F3AE1F-E4BB-4983-A08C-C2F1FBFB5E42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88" name="Google Shape;5754;p47">
            <a:extLst>
              <a:ext uri="{FF2B5EF4-FFF2-40B4-BE49-F238E27FC236}">
                <a16:creationId xmlns:a16="http://schemas.microsoft.com/office/drawing/2014/main" id="{3C018C76-2F09-4EFC-97FC-C78C5BA6E51B}"/>
              </a:ext>
            </a:extLst>
          </p:cNvPr>
          <p:cNvGrpSpPr/>
          <p:nvPr/>
        </p:nvGrpSpPr>
        <p:grpSpPr>
          <a:xfrm>
            <a:off x="235847" y="5869382"/>
            <a:ext cx="362325" cy="345394"/>
            <a:chOff x="5309250" y="2903170"/>
            <a:chExt cx="359579" cy="355852"/>
          </a:xfrm>
          <a:solidFill>
            <a:srgbClr val="6E62A1"/>
          </a:solidFill>
        </p:grpSpPr>
        <p:sp>
          <p:nvSpPr>
            <p:cNvPr id="89" name="Google Shape;5755;p47">
              <a:extLst>
                <a:ext uri="{FF2B5EF4-FFF2-40B4-BE49-F238E27FC236}">
                  <a16:creationId xmlns:a16="http://schemas.microsoft.com/office/drawing/2014/main" id="{D10954BF-8751-43AD-B76B-10193768E2C7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Google Shape;5756;p47">
              <a:extLst>
                <a:ext uri="{FF2B5EF4-FFF2-40B4-BE49-F238E27FC236}">
                  <a16:creationId xmlns:a16="http://schemas.microsoft.com/office/drawing/2014/main" id="{894B9C61-318E-4FF8-A7A9-65DBEBB1EAA8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5757;p47">
              <a:extLst>
                <a:ext uri="{FF2B5EF4-FFF2-40B4-BE49-F238E27FC236}">
                  <a16:creationId xmlns:a16="http://schemas.microsoft.com/office/drawing/2014/main" id="{A03E52E9-8A7D-4ADD-A30C-1C6F0C3A4D9C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pic>
        <p:nvPicPr>
          <p:cNvPr id="124" name="Picture 2" descr="New Biotechnology Combines Targeted &amp; Immune Therapies to Kill  Treatment-Resistant Cancer Cells | NYU Langone News">
            <a:extLst>
              <a:ext uri="{FF2B5EF4-FFF2-40B4-BE49-F238E27FC236}">
                <a16:creationId xmlns:a16="http://schemas.microsoft.com/office/drawing/2014/main" id="{23E523DC-22A4-4B4D-8234-0662536FF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0000" l="10000" r="90000">
                        <a14:foregroundMark x1="22733" y1="43200" x2="20800" y2="40600"/>
                        <a14:foregroundMark x1="24333" y1="36200" x2="22867" y2="30300"/>
                        <a14:foregroundMark x1="28000" y1="21400" x2="29200" y2="17900"/>
                        <a14:foregroundMark x1="26200" y1="24500" x2="26067" y2="23700"/>
                        <a14:foregroundMark x1="19933" y1="52300" x2="17267" y2="49100"/>
                        <a14:foregroundMark x1="16867" y1="49100" x2="16400" y2="48700"/>
                        <a14:foregroundMark x1="42600" y1="79400" x2="44600" y2="83000"/>
                        <a14:foregroundMark x1="59533" y1="73300" x2="63600" y2="76200"/>
                        <a14:foregroundMark x1="64267" y1="62900" x2="67933" y2="67400"/>
                        <a14:foregroundMark x1="67933" y1="67400" x2="68267" y2="69400"/>
                        <a14:foregroundMark x1="65733" y1="48000" x2="67800" y2="47600"/>
                        <a14:foregroundMark x1="66333" y1="34200" x2="67200" y2="27100"/>
                        <a14:foregroundMark x1="41200" y1="11900" x2="42600" y2="8000"/>
                        <a14:foregroundMark x1="38133" y1="14100" x2="37533" y2="11500"/>
                        <a14:foregroundMark x1="52267" y1="17700" x2="52000" y2="12600"/>
                        <a14:foregroundMark x1="47200" y1="14600" x2="49867" y2="13700"/>
                        <a14:foregroundMark x1="22867" y1="34300" x2="23133" y2="34300"/>
                        <a14:foregroundMark x1="61933" y1="27800" x2="61933" y2="25100"/>
                        <a14:foregroundMark x1="62267" y1="30200" x2="63000" y2="31100"/>
                        <a14:foregroundMark x1="67200" y1="25900" x2="66933" y2="25400"/>
                        <a14:foregroundMark x1="17867" y1="52600" x2="18267" y2="52600"/>
                        <a14:foregroundMark x1="53200" y1="77400" x2="56000" y2="80000"/>
                        <a14:foregroundMark x1="55400" y1="78100" x2="57267" y2="76100"/>
                        <a14:backgroundMark x1="65200" y1="29900" x2="64800" y2="28300"/>
                        <a14:backgroundMark x1="65733" y1="31800" x2="66800" y2="28500"/>
                        <a14:backgroundMark x1="54600" y1="76100" x2="56400" y2="7480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4919" r="29662" b="15744"/>
          <a:stretch/>
        </p:blipFill>
        <p:spPr bwMode="auto">
          <a:xfrm>
            <a:off x="8141545" y="3997088"/>
            <a:ext cx="1611465" cy="154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RNA polymerase - Proteopedia, life in 3D">
            <a:extLst>
              <a:ext uri="{FF2B5EF4-FFF2-40B4-BE49-F238E27FC236}">
                <a16:creationId xmlns:a16="http://schemas.microsoft.com/office/drawing/2014/main" id="{8681D04C-C531-4A8D-985B-507E671E11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79" y="-190500"/>
            <a:ext cx="652253" cy="65225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25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2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5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750"/>
                            </p:stCondLst>
                            <p:childTnLst>
                              <p:par>
                                <p:cTn id="6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7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0"/>
                            </p:stCondLst>
                            <p:childTnLst>
                              <p:par>
                                <p:cTn id="8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9750"/>
                            </p:stCondLst>
                            <p:childTnLst>
                              <p:par>
                                <p:cTn id="8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750"/>
                            </p:stCondLst>
                            <p:childTnLst>
                              <p:par>
                                <p:cTn id="9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3" grpId="0" animBg="1"/>
      <p:bldP spid="54" grpId="0" animBg="1"/>
      <p:bldP spid="55" grpId="0" animBg="1"/>
      <p:bldP spid="61" grpId="0"/>
      <p:bldP spid="71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6A0B96EA-5B15-4BAB-90FE-324FE67A950F}"/>
              </a:ext>
            </a:extLst>
          </p:cNvPr>
          <p:cNvSpPr/>
          <p:nvPr/>
        </p:nvSpPr>
        <p:spPr>
          <a:xfrm>
            <a:off x="10858500" y="237341"/>
            <a:ext cx="444300" cy="229383"/>
          </a:xfrm>
          <a:prstGeom prst="rightArrow">
            <a:avLst/>
          </a:prstGeom>
          <a:solidFill>
            <a:srgbClr val="D9A3CA"/>
          </a:solidFill>
          <a:ln>
            <a:solidFill>
              <a:srgbClr val="810E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5B8998-C1DE-4197-90BA-C338C617BB80}"/>
              </a:ext>
            </a:extLst>
          </p:cNvPr>
          <p:cNvSpPr txBox="1"/>
          <p:nvPr/>
        </p:nvSpPr>
        <p:spPr>
          <a:xfrm>
            <a:off x="4415904" y="2520"/>
            <a:ext cx="4026942" cy="646331"/>
          </a:xfrm>
          <a:prstGeom prst="rect">
            <a:avLst/>
          </a:prstGeom>
          <a:noFill/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INTRODUCTION</a:t>
            </a:r>
            <a:endParaRPr lang="bg-BG" sz="36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0C764C-CC36-4FD8-8CBC-3D27D1C17BEB}"/>
              </a:ext>
            </a:extLst>
          </p:cNvPr>
          <p:cNvSpPr txBox="1"/>
          <p:nvPr/>
        </p:nvSpPr>
        <p:spPr>
          <a:xfrm>
            <a:off x="1553291" y="2293012"/>
            <a:ext cx="470702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buClr>
                <a:srgbClr val="000000"/>
              </a:buClr>
              <a:buFont typeface="Arial"/>
              <a:buNone/>
            </a:pP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 </a:t>
            </a:r>
            <a:endParaRPr lang="en-US" sz="1750" b="1" kern="0" dirty="0">
              <a:solidFill>
                <a:srgbClr val="BEA1C9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en-US" sz="1750" b="1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1750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complex disease 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that affects millions of people worldwide;</a:t>
            </a:r>
          </a:p>
          <a:p>
            <a:pPr algn="ctr" defTabSz="914400">
              <a:buClr>
                <a:srgbClr val="000000"/>
              </a:buClr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the </a:t>
            </a:r>
            <a:r>
              <a:rPr lang="en-US" sz="1750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second leading 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cause of death in the world in </a:t>
            </a:r>
            <a:r>
              <a:rPr lang="en-US" sz="1750" b="1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2020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algn="ctr" defTabSz="914400">
              <a:buClr>
                <a:srgbClr val="000000"/>
              </a:buClr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traditional cancer detection methods – </a:t>
            </a:r>
            <a:r>
              <a:rPr lang="en-US" sz="1750" u="sng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time-consuming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and not always detect cancer in its early stages;</a:t>
            </a:r>
          </a:p>
          <a:p>
            <a:pPr algn="ctr" defTabSz="914400">
              <a:buClr>
                <a:srgbClr val="000000"/>
              </a:buClr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development of </a:t>
            </a:r>
            <a:r>
              <a:rPr lang="en-US" sz="1750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quantum tools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for detecting cancer in treatable form;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bg-BG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bg-BG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9D1A452D-7B17-4F17-B5F3-0A600439070F}"/>
              </a:ext>
            </a:extLst>
          </p:cNvPr>
          <p:cNvCxnSpPr>
            <a:cxnSpLocks/>
          </p:cNvCxnSpPr>
          <p:nvPr/>
        </p:nvCxnSpPr>
        <p:spPr>
          <a:xfrm rot="5400000">
            <a:off x="4667349" y="-89330"/>
            <a:ext cx="1039580" cy="2560672"/>
          </a:xfrm>
          <a:prstGeom prst="curvedConnector3">
            <a:avLst>
              <a:gd name="adj1" fmla="val 50000"/>
            </a:avLst>
          </a:prstGeom>
          <a:ln>
            <a:solidFill>
              <a:srgbClr val="BEA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23D05D3-4374-4B75-8090-2B76220F0AE5}"/>
              </a:ext>
            </a:extLst>
          </p:cNvPr>
          <p:cNvSpPr txBox="1"/>
          <p:nvPr/>
        </p:nvSpPr>
        <p:spPr>
          <a:xfrm>
            <a:off x="2794370" y="1717939"/>
            <a:ext cx="2156061" cy="510778"/>
          </a:xfrm>
          <a:prstGeom prst="wedgeRoundRectCallout">
            <a:avLst/>
          </a:prstGeom>
          <a:noFill/>
          <a:ln w="28575" cap="flat" cmpd="sng" algn="ctr">
            <a:solidFill>
              <a:srgbClr val="C3B4D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3D2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bin Sketch" panose="020B0503050202020004" pitchFamily="34" charset="0"/>
              </a:rPr>
              <a:t>Cancer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704CC4-5B84-47CD-9A9E-A3824388F661}"/>
              </a:ext>
            </a:extLst>
          </p:cNvPr>
          <p:cNvSpPr txBox="1"/>
          <p:nvPr/>
        </p:nvSpPr>
        <p:spPr>
          <a:xfrm>
            <a:off x="8000822" y="1702925"/>
            <a:ext cx="2667178" cy="919401"/>
          </a:xfrm>
          <a:prstGeom prst="wedgeRoundRectCallout">
            <a:avLst/>
          </a:prstGeom>
          <a:noFill/>
          <a:ln w="28575" cap="flat" cmpd="sng" algn="ctr">
            <a:solidFill>
              <a:srgbClr val="C3B4D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3D2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bin Sketch" panose="020B0503050202020004" pitchFamily="34" charset="0"/>
              </a:rPr>
              <a:t>Quantum computing</a:t>
            </a: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7007B25B-E96E-4FF5-BCA4-841169B567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36207" y="-97517"/>
            <a:ext cx="1039580" cy="2577045"/>
          </a:xfrm>
          <a:prstGeom prst="curvedConnector3">
            <a:avLst>
              <a:gd name="adj1" fmla="val 50000"/>
            </a:avLst>
          </a:prstGeom>
          <a:ln>
            <a:solidFill>
              <a:srgbClr val="BEA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 descr="RNA polymerase - Proteopedia, life in 3D">
            <a:extLst>
              <a:ext uri="{FF2B5EF4-FFF2-40B4-BE49-F238E27FC236}">
                <a16:creationId xmlns:a16="http://schemas.microsoft.com/office/drawing/2014/main" id="{356B90EB-2475-4A60-94F4-4A6BAD48E6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71" y="1485900"/>
            <a:ext cx="652253" cy="65225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55DC1E3-C71D-4071-B81A-DC53BAA140DC}"/>
              </a:ext>
            </a:extLst>
          </p:cNvPr>
          <p:cNvSpPr txBox="1"/>
          <p:nvPr/>
        </p:nvSpPr>
        <p:spPr>
          <a:xfrm>
            <a:off x="6679089" y="2679476"/>
            <a:ext cx="5274786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buClr>
                <a:srgbClr val="000000"/>
              </a:buClr>
              <a:buFont typeface="Arial"/>
              <a:buNone/>
            </a:pP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 </a:t>
            </a:r>
            <a:endParaRPr lang="en-US" sz="1750" b="1" kern="0" dirty="0">
              <a:solidFill>
                <a:srgbClr val="BEA1C9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en-US" sz="1750" b="1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creation of </a:t>
            </a:r>
            <a:r>
              <a:rPr lang="en-US" sz="1750" u="sng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more advanced artificial intelligence algorithms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algn="ctr" defTabSz="914400">
              <a:buClr>
                <a:srgbClr val="000000"/>
              </a:buClr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ability to perform calculations </a:t>
            </a:r>
            <a:r>
              <a:rPr lang="en-US" sz="1750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much faster </a:t>
            </a:r>
            <a:r>
              <a:rPr lang="en-US" sz="1750" u="sng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than classical computers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algn="ctr" defTabSz="914400">
              <a:buClr>
                <a:srgbClr val="000000"/>
              </a:buClr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identifying </a:t>
            </a:r>
            <a:r>
              <a:rPr lang="en-US" sz="1750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cancer biomarkers 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much more quickly than traditional methods;</a:t>
            </a:r>
          </a:p>
          <a:p>
            <a:pPr algn="ctr" defTabSz="914400">
              <a:buClr>
                <a:srgbClr val="000000"/>
              </a:buClr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1750" b="1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different advances 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in quantum computing some of which are related to the treatment of diseases such as </a:t>
            </a:r>
            <a:r>
              <a:rPr lang="en-US" sz="1750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Alzheimer’s, dementia, cancer, etc.</a:t>
            </a:r>
            <a:r>
              <a:rPr lang="en-US" sz="1750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en-US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bg-BG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bg-BG" sz="1750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pic>
        <p:nvPicPr>
          <p:cNvPr id="69" name="Picture 2" descr="RNA polymerase - Proteopedia, life in 3D">
            <a:extLst>
              <a:ext uri="{FF2B5EF4-FFF2-40B4-BE49-F238E27FC236}">
                <a16:creationId xmlns:a16="http://schemas.microsoft.com/office/drawing/2014/main" id="{B2A533AA-3975-4F34-8943-72C370792D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543" y="1485899"/>
            <a:ext cx="652253" cy="65225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lide Number Placeholder 4">
            <a:extLst>
              <a:ext uri="{FF2B5EF4-FFF2-40B4-BE49-F238E27FC236}">
                <a16:creationId xmlns:a16="http://schemas.microsoft.com/office/drawing/2014/main" id="{537563C8-E847-434E-AD7A-CFA328D18DF5}"/>
              </a:ext>
            </a:extLst>
          </p:cNvPr>
          <p:cNvSpPr txBox="1">
            <a:spLocks/>
          </p:cNvSpPr>
          <p:nvPr/>
        </p:nvSpPr>
        <p:spPr>
          <a:xfrm>
            <a:off x="11169450" y="6458993"/>
            <a:ext cx="731600" cy="52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3</a:t>
            </a:fld>
            <a:endParaRPr lang="en" dirty="0"/>
          </a:p>
        </p:txBody>
      </p:sp>
      <p:pic>
        <p:nvPicPr>
          <p:cNvPr id="80" name="Google Shape;1132;p58">
            <a:extLst>
              <a:ext uri="{FF2B5EF4-FFF2-40B4-BE49-F238E27FC236}">
                <a16:creationId xmlns:a16="http://schemas.microsoft.com/office/drawing/2014/main" id="{B28EF5A8-2C11-428B-A871-054FBEE2E8ED}"/>
              </a:ext>
            </a:extLst>
          </p:cNvPr>
          <p:cNvPicPr preferRelativeResize="0"/>
          <p:nvPr/>
        </p:nvPicPr>
        <p:blipFill>
          <a:blip r:embed="rId6">
            <a:alphaModFix/>
            <a:duotone>
              <a:prstClr val="black"/>
              <a:srgbClr val="E2A6C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9247" y="-3338"/>
            <a:ext cx="798091" cy="690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3BDEFA-5897-480E-BDC1-58309CCA1A9C}"/>
              </a:ext>
            </a:extLst>
          </p:cNvPr>
          <p:cNvCxnSpPr/>
          <p:nvPr/>
        </p:nvCxnSpPr>
        <p:spPr>
          <a:xfrm flipH="1">
            <a:off x="485775" y="6648450"/>
            <a:ext cx="110109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oogle Shape;5754;p47">
            <a:extLst>
              <a:ext uri="{FF2B5EF4-FFF2-40B4-BE49-F238E27FC236}">
                <a16:creationId xmlns:a16="http://schemas.microsoft.com/office/drawing/2014/main" id="{247AC681-F599-4F4F-BB61-C915DB47FB14}"/>
              </a:ext>
            </a:extLst>
          </p:cNvPr>
          <p:cNvGrpSpPr/>
          <p:nvPr/>
        </p:nvGrpSpPr>
        <p:grpSpPr>
          <a:xfrm>
            <a:off x="953354" y="6035631"/>
            <a:ext cx="362325" cy="345394"/>
            <a:chOff x="5309250" y="2903170"/>
            <a:chExt cx="359579" cy="355852"/>
          </a:xfrm>
          <a:solidFill>
            <a:srgbClr val="6E62A1"/>
          </a:solidFill>
        </p:grpSpPr>
        <p:sp>
          <p:nvSpPr>
            <p:cNvPr id="18" name="Google Shape;5755;p47">
              <a:extLst>
                <a:ext uri="{FF2B5EF4-FFF2-40B4-BE49-F238E27FC236}">
                  <a16:creationId xmlns:a16="http://schemas.microsoft.com/office/drawing/2014/main" id="{7CBA0C28-7890-4094-8A56-13B2691DE5A2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solidFill>
                <a:srgbClr val="C0B9E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5756;p47">
              <a:extLst>
                <a:ext uri="{FF2B5EF4-FFF2-40B4-BE49-F238E27FC236}">
                  <a16:creationId xmlns:a16="http://schemas.microsoft.com/office/drawing/2014/main" id="{107D7D25-BE2F-4E2F-B896-1E6EB2E0C2FA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solidFill>
                <a:srgbClr val="C0B9E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5757;p47">
              <a:extLst>
                <a:ext uri="{FF2B5EF4-FFF2-40B4-BE49-F238E27FC236}">
                  <a16:creationId xmlns:a16="http://schemas.microsoft.com/office/drawing/2014/main" id="{EF88D4F8-E9C4-421C-B79D-0540D1FDFF88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solidFill>
                <a:srgbClr val="C0B9E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BFD090-EB53-4F1E-BBD0-46AB02A1FCB7}"/>
              </a:ext>
            </a:extLst>
          </p:cNvPr>
          <p:cNvGrpSpPr/>
          <p:nvPr/>
        </p:nvGrpSpPr>
        <p:grpSpPr>
          <a:xfrm>
            <a:off x="85725" y="66676"/>
            <a:ext cx="12030074" cy="6705600"/>
            <a:chOff x="0" y="0"/>
            <a:chExt cx="12187337" cy="6855480"/>
          </a:xfrm>
        </p:grpSpPr>
        <p:pic>
          <p:nvPicPr>
            <p:cNvPr id="79" name="Picture 78" descr="JCM | Free Full-Text | Artificial Intelligence Tools for Refining Lung Cancer  Screening">
              <a:extLst>
                <a:ext uri="{FF2B5EF4-FFF2-40B4-BE49-F238E27FC236}">
                  <a16:creationId xmlns:a16="http://schemas.microsoft.com/office/drawing/2014/main" id="{E4029E2D-A277-4FEE-939F-C750A6555E13}"/>
                </a:ext>
              </a:extLst>
            </p:cNvPr>
            <p:cNvPicPr/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87337" cy="6855480"/>
            </a:xfrm>
            <a:prstGeom prst="rect">
              <a:avLst/>
            </a:prstGeom>
            <a:noFill/>
            <a:ln>
              <a:solidFill>
                <a:srgbClr val="810E8D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E397EC0D-E178-4B7E-8BDF-0C95A7ADF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8798" y="6089272"/>
              <a:ext cx="2409914" cy="559178"/>
            </a:xfrm>
            <a:prstGeom prst="rect">
              <a:avLst/>
            </a:prstGeom>
            <a:noFill/>
            <a:ln w="9525">
              <a:solidFill>
                <a:srgbClr val="810E8D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b="1" i="1" spc="-5" dirty="0">
                  <a:solidFill>
                    <a:srgbClr val="B4DE86"/>
                  </a:solidFill>
                  <a:latin typeface="Century751 No2 BT" panose="0204060405050502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DIAGRAM</a:t>
              </a:r>
              <a:r>
                <a:rPr lang="de-DE" sz="1500" b="1" i="1" spc="-5" dirty="0">
                  <a:solidFill>
                    <a:srgbClr val="B4DE86"/>
                  </a:solidFill>
                  <a:latin typeface="Century751 No2 BT" panose="0204060405050502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1: Artificial Intelligence tools [10] </a:t>
              </a:r>
              <a:endParaRPr lang="bg-BG" sz="1500" b="1" i="1" dirty="0">
                <a:solidFill>
                  <a:srgbClr val="B4DE8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7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75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2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2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25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2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7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59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9C892-93A1-4872-A68E-8DC56CE2B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33C5A-132F-4783-B0BE-942AAC1B9559}"/>
              </a:ext>
            </a:extLst>
          </p:cNvPr>
          <p:cNvSpPr txBox="1"/>
          <p:nvPr/>
        </p:nvSpPr>
        <p:spPr>
          <a:xfrm>
            <a:off x="0" y="9526"/>
            <a:ext cx="12192000" cy="646331"/>
          </a:xfrm>
          <a:prstGeom prst="rect">
            <a:avLst/>
          </a:prstGeom>
          <a:noFill/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Variational Quantum Unsupervised Learning (VQUL)</a:t>
            </a:r>
            <a:endParaRPr lang="bg-BG" sz="36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E3E44-054F-4776-BA9B-195AC37F1E50}"/>
              </a:ext>
            </a:extLst>
          </p:cNvPr>
          <p:cNvSpPr txBox="1"/>
          <p:nvPr/>
        </p:nvSpPr>
        <p:spPr>
          <a:xfrm>
            <a:off x="73922" y="1184511"/>
            <a:ext cx="501967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 </a:t>
            </a:r>
            <a:endParaRPr lang="en-US" b="1" kern="0" dirty="0">
              <a:solidFill>
                <a:srgbClr val="BEA1C9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en-US" b="1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developed from </a:t>
            </a:r>
            <a:r>
              <a:rPr lang="en-US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IBM researchers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marL="285750" indent="-285750" defTabSz="914400">
              <a:buClr>
                <a:srgbClr val="00000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identify genetic mutations in cancer cells by </a:t>
            </a:r>
            <a:r>
              <a:rPr lang="en-US" u="sng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analyzing large amounts of genomic data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uses 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unsupervised machine learning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technique;</a:t>
            </a:r>
          </a:p>
          <a:p>
            <a:pPr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analyze genomic data from patients with 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acute myeloid leukemia (AML)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– type of blood cancer;</a:t>
            </a:r>
          </a:p>
          <a:p>
            <a:pPr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pic>
        <p:nvPicPr>
          <p:cNvPr id="8" name="Picture 2" descr="RNA polymerase - Proteopedia, life in 3D">
            <a:extLst>
              <a:ext uri="{FF2B5EF4-FFF2-40B4-BE49-F238E27FC236}">
                <a16:creationId xmlns:a16="http://schemas.microsoft.com/office/drawing/2014/main" id="{0A20BB75-38DD-4D94-B5C6-27EED1AF6E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79" y="-190500"/>
            <a:ext cx="652253" cy="65225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cute myeloblastic leukemia with maturation - Wikipedia">
            <a:extLst>
              <a:ext uri="{FF2B5EF4-FFF2-40B4-BE49-F238E27FC236}">
                <a16:creationId xmlns:a16="http://schemas.microsoft.com/office/drawing/2014/main" id="{D36E157E-F5C8-4ECF-A412-5B19CC65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82" y="4526092"/>
            <a:ext cx="1375018" cy="11473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5EA9C0-1489-40E2-A5CC-0E7A6C3096C0}"/>
              </a:ext>
            </a:extLst>
          </p:cNvPr>
          <p:cNvGrpSpPr/>
          <p:nvPr/>
        </p:nvGrpSpPr>
        <p:grpSpPr>
          <a:xfrm>
            <a:off x="5848350" y="1067150"/>
            <a:ext cx="5524500" cy="5210868"/>
            <a:chOff x="5848350" y="1067150"/>
            <a:chExt cx="5524500" cy="5210868"/>
          </a:xfrm>
        </p:grpSpPr>
        <p:pic>
          <p:nvPicPr>
            <p:cNvPr id="9" name="Picture 8" descr="Variational quantum algorithms | Nature Reviews Physics">
              <a:extLst>
                <a:ext uri="{FF2B5EF4-FFF2-40B4-BE49-F238E27FC236}">
                  <a16:creationId xmlns:a16="http://schemas.microsoft.com/office/drawing/2014/main" id="{55E6ECA9-4FA4-45A3-AB42-04BC17C1CF3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350" y="1413111"/>
              <a:ext cx="5524500" cy="4864907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684DE3F3-ED29-4366-83FD-B86F43C89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3046" y="1067150"/>
              <a:ext cx="4584954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i="1" spc="-5" dirty="0">
                  <a:solidFill>
                    <a:srgbClr val="B4DE86"/>
                  </a:solidFill>
                  <a:effectLst/>
                  <a:latin typeface="Century751 No2 BT" panose="0204060405050502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DIAGRAM </a:t>
              </a:r>
              <a:r>
                <a:rPr lang="de-DE" sz="1500" i="1" spc="-5" dirty="0">
                  <a:solidFill>
                    <a:srgbClr val="B4DE86"/>
                  </a:solidFill>
                  <a:effectLst/>
                  <a:latin typeface="Century751 No2 BT" panose="0204060405050502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2: Variational quantum algorithms [11]</a:t>
              </a:r>
              <a:endParaRPr lang="bg-BG" sz="1500" i="1" dirty="0">
                <a:solidFill>
                  <a:srgbClr val="B4DE8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oogle Shape;5754;p47">
            <a:extLst>
              <a:ext uri="{FF2B5EF4-FFF2-40B4-BE49-F238E27FC236}">
                <a16:creationId xmlns:a16="http://schemas.microsoft.com/office/drawing/2014/main" id="{EBCD84CC-322D-45A4-917F-25773DA949F0}"/>
              </a:ext>
            </a:extLst>
          </p:cNvPr>
          <p:cNvGrpSpPr/>
          <p:nvPr/>
        </p:nvGrpSpPr>
        <p:grpSpPr>
          <a:xfrm>
            <a:off x="235847" y="5869382"/>
            <a:ext cx="362325" cy="345394"/>
            <a:chOff x="5309250" y="2903170"/>
            <a:chExt cx="359579" cy="355852"/>
          </a:xfrm>
          <a:solidFill>
            <a:srgbClr val="6E62A1"/>
          </a:solidFill>
        </p:grpSpPr>
        <p:sp>
          <p:nvSpPr>
            <p:cNvPr id="13" name="Google Shape;5755;p47">
              <a:extLst>
                <a:ext uri="{FF2B5EF4-FFF2-40B4-BE49-F238E27FC236}">
                  <a16:creationId xmlns:a16="http://schemas.microsoft.com/office/drawing/2014/main" id="{4C61D4D6-B05A-4B9D-891B-A402F24ABFCA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5756;p47">
              <a:extLst>
                <a:ext uri="{FF2B5EF4-FFF2-40B4-BE49-F238E27FC236}">
                  <a16:creationId xmlns:a16="http://schemas.microsoft.com/office/drawing/2014/main" id="{4784C54A-30AF-4EF0-94F0-5421F650B22C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5757;p47">
              <a:extLst>
                <a:ext uri="{FF2B5EF4-FFF2-40B4-BE49-F238E27FC236}">
                  <a16:creationId xmlns:a16="http://schemas.microsoft.com/office/drawing/2014/main" id="{E4089D18-E00E-4B77-BB35-61B287F87689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E330F-D227-4033-9C44-11AFAC09DB9A}"/>
              </a:ext>
            </a:extLst>
          </p:cNvPr>
          <p:cNvSpPr txBox="1"/>
          <p:nvPr/>
        </p:nvSpPr>
        <p:spPr>
          <a:xfrm>
            <a:off x="95249" y="1"/>
            <a:ext cx="5600701" cy="646331"/>
          </a:xfrm>
          <a:prstGeom prst="rect">
            <a:avLst/>
          </a:prstGeom>
          <a:noFill/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Quantum (cyto-)sensor</a:t>
            </a:r>
            <a:endParaRPr lang="bg-BG" sz="36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Google Shape;291;p34">
            <a:extLst>
              <a:ext uri="{FF2B5EF4-FFF2-40B4-BE49-F238E27FC236}">
                <a16:creationId xmlns:a16="http://schemas.microsoft.com/office/drawing/2014/main" id="{A3D538CD-A05B-49D9-AA7E-E9D8455D5E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00260" y="62178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5</a:t>
            </a:fld>
            <a:endParaRPr dirty="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39" name="Picture 2" descr="RNA polymerase - Proteopedia, life in 3D">
            <a:extLst>
              <a:ext uri="{FF2B5EF4-FFF2-40B4-BE49-F238E27FC236}">
                <a16:creationId xmlns:a16="http://schemas.microsoft.com/office/drawing/2014/main" id="{9078F2FD-FA2D-4883-B1ED-C5C6FC8E65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29" y="-190500"/>
            <a:ext cx="652253" cy="65225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CD6D22-015F-4885-8352-D938CD7DB4C5}"/>
              </a:ext>
            </a:extLst>
          </p:cNvPr>
          <p:cNvSpPr txBox="1"/>
          <p:nvPr/>
        </p:nvSpPr>
        <p:spPr>
          <a:xfrm>
            <a:off x="16773" y="755886"/>
            <a:ext cx="7041252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 </a:t>
            </a:r>
            <a:endParaRPr lang="en-US" b="1" kern="0" dirty="0">
              <a:solidFill>
                <a:srgbClr val="BEA1C9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very small devices – the size of a sugar cube;</a:t>
            </a: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incredibly sensitive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to changes in the </a:t>
            </a:r>
            <a:r>
              <a:rPr lang="en-US" u="sng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physical state of molecules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related to </a:t>
            </a:r>
            <a:r>
              <a:rPr lang="en-US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detecting biomarkers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potentially to diagnose cancer at its earliest stages;</a:t>
            </a:r>
          </a:p>
          <a:p>
            <a:pPr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u="sng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sensing the complex biomolecular processes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occurring intracellularly to detect and differentiate cancerous cell attributes;</a:t>
            </a:r>
          </a:p>
          <a:p>
            <a:pPr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detecting cancer down to the single-cell level using 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quantum-cytosensing via SERS </a:t>
            </a:r>
            <a:r>
              <a:rPr lang="en-US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(Surface-enhanced Raman spectroscopy)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focus on reporting </a:t>
            </a:r>
            <a:r>
              <a:rPr lang="en-US" u="sng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cancer-associated biomarkers and in vitro detection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the SERS sensitivity of 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graphene quantum dots (GQDs)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  </a:t>
            </a:r>
          </a:p>
          <a:p>
            <a:pPr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1EFF42-87EA-4012-A59C-F0C3E33E7787}"/>
              </a:ext>
            </a:extLst>
          </p:cNvPr>
          <p:cNvGrpSpPr/>
          <p:nvPr/>
        </p:nvGrpSpPr>
        <p:grpSpPr>
          <a:xfrm>
            <a:off x="7283734" y="183642"/>
            <a:ext cx="4670432" cy="3021640"/>
            <a:chOff x="160020" y="0"/>
            <a:chExt cx="2328545" cy="2200389"/>
          </a:xfrm>
        </p:grpSpPr>
        <p:pic>
          <p:nvPicPr>
            <p:cNvPr id="42" name="Picture 41" descr="Quantum cytosensor for early detection of cancer - Ganesh - 2020 - MEDICAL  DEVICES &amp;amp; SENSORS - Wiley Online Library">
              <a:extLst>
                <a:ext uri="{FF2B5EF4-FFF2-40B4-BE49-F238E27FC236}">
                  <a16:creationId xmlns:a16="http://schemas.microsoft.com/office/drawing/2014/main" id="{80030E78-9F9D-4C31-B10B-BBBB2668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" y="0"/>
              <a:ext cx="2328545" cy="1821180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43" name="Text Box 2">
              <a:extLst>
                <a:ext uri="{FF2B5EF4-FFF2-40B4-BE49-F238E27FC236}">
                  <a16:creationId xmlns:a16="http://schemas.microsoft.com/office/drawing/2014/main" id="{DC65B241-CFF5-4831-8E4E-64AFC4596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23" y="1828800"/>
              <a:ext cx="2236789" cy="371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i="1" spc="-5" dirty="0">
                  <a:solidFill>
                    <a:srgbClr val="B4DE86"/>
                  </a:solidFill>
                  <a:effectLst/>
                  <a:latin typeface="Century751 No2 BT" panose="0204060405050502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DIAGRAM 3: Quantum cytosensor for early detection of cancer [5]</a:t>
              </a:r>
              <a:endParaRPr lang="bg-BG" sz="1500" i="1" dirty="0">
                <a:solidFill>
                  <a:srgbClr val="B4DE8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DAC735-FC2B-4CAA-AD05-34FAD56B9300}"/>
              </a:ext>
            </a:extLst>
          </p:cNvPr>
          <p:cNvGrpSpPr/>
          <p:nvPr/>
        </p:nvGrpSpPr>
        <p:grpSpPr>
          <a:xfrm>
            <a:off x="7047754" y="3415509"/>
            <a:ext cx="5133001" cy="3145575"/>
            <a:chOff x="-462100" y="-146018"/>
            <a:chExt cx="3183739" cy="2382012"/>
          </a:xfrm>
        </p:grpSpPr>
        <p:pic>
          <p:nvPicPr>
            <p:cNvPr id="45" name="Picture 44" descr="Doped Graphene Quantum Dots for Intracellular Multicolor Imaging and Cancer  Detection | ACS Biomaterials Science &amp; Engineering">
              <a:extLst>
                <a:ext uri="{FF2B5EF4-FFF2-40B4-BE49-F238E27FC236}">
                  <a16:creationId xmlns:a16="http://schemas.microsoft.com/office/drawing/2014/main" id="{5BFBFEDB-4E75-46A4-B169-D52E361B3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6921" y="-146018"/>
              <a:ext cx="2602841" cy="1715690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6" name="Text Box 2">
              <a:extLst>
                <a:ext uri="{FF2B5EF4-FFF2-40B4-BE49-F238E27FC236}">
                  <a16:creationId xmlns:a16="http://schemas.microsoft.com/office/drawing/2014/main" id="{2C734605-7D54-4EAC-9576-16D971A6B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62100" y="1611154"/>
              <a:ext cx="3183739" cy="624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i="1" spc="-5" dirty="0">
                  <a:solidFill>
                    <a:srgbClr val="B4DE86"/>
                  </a:solidFill>
                  <a:effectLst/>
                  <a:latin typeface="Century751 No2 BT" panose="0204060405050502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DIAGRAM 4: Doped Graphene Quantum Dots for Intracellular Multicolor Imaging and Cancer Detection [12]</a:t>
              </a:r>
              <a:endParaRPr lang="bg-BG" sz="1500" i="1" dirty="0">
                <a:solidFill>
                  <a:srgbClr val="B4DE8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18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B7D47-CBF8-4278-9581-F3146C2A1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26011-D519-4E69-960B-9C2FF525B3BF}"/>
              </a:ext>
            </a:extLst>
          </p:cNvPr>
          <p:cNvSpPr txBox="1"/>
          <p:nvPr/>
        </p:nvSpPr>
        <p:spPr>
          <a:xfrm>
            <a:off x="3369364" y="1"/>
            <a:ext cx="5600701" cy="646331"/>
          </a:xfrm>
          <a:prstGeom prst="rect">
            <a:avLst/>
          </a:prstGeom>
          <a:noFill/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Hyperpolarization</a:t>
            </a:r>
            <a:endParaRPr lang="bg-BG" sz="36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7" name="Picture 2" descr="RNA polymerase - Proteopedia, life in 3D">
            <a:extLst>
              <a:ext uri="{FF2B5EF4-FFF2-40B4-BE49-F238E27FC236}">
                <a16:creationId xmlns:a16="http://schemas.microsoft.com/office/drawing/2014/main" id="{D87B48DC-C909-4660-BF71-B6D38354FB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36" y="-190500"/>
            <a:ext cx="652253" cy="65225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76AB3-AD75-42CA-A27E-38C539EE3137}"/>
              </a:ext>
            </a:extLst>
          </p:cNvPr>
          <p:cNvSpPr txBox="1"/>
          <p:nvPr/>
        </p:nvSpPr>
        <p:spPr>
          <a:xfrm>
            <a:off x="6429374" y="1279761"/>
            <a:ext cx="573632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 </a:t>
            </a:r>
            <a:endParaRPr lang="en-US" b="1" kern="0" dirty="0">
              <a:solidFill>
                <a:srgbClr val="BEA1C9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the idea of the project 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MetaboliQS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– represents a (MRI) method that provides information on the chemical state of tissue;</a:t>
            </a:r>
          </a:p>
          <a:p>
            <a:pPr marL="285750" indent="-285750" algn="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hyperpolarized magnetic resonance imaging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looks at the tiny physics of cells and molecules by using selective biomarker molecules;</a:t>
            </a:r>
          </a:p>
          <a:p>
            <a:pPr algn="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advantages of quantum sensors </a:t>
            </a:r>
            <a:r>
              <a:rPr lang="en-US" u="sng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made with diamonds</a:t>
            </a:r>
            <a:r>
              <a:rPr lang="en-US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and how contribute to the course of hyperpolarization;</a:t>
            </a:r>
          </a:p>
          <a:p>
            <a:pPr algn="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the future development of </a:t>
            </a:r>
            <a:r>
              <a:rPr lang="en-US" b="1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MRI scanners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marL="285750" indent="-285750" algn="r" defTabSz="914400">
              <a:buClr>
                <a:srgbClr val="00000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grpSp>
        <p:nvGrpSpPr>
          <p:cNvPr id="12" name="Google Shape;5754;p47">
            <a:extLst>
              <a:ext uri="{FF2B5EF4-FFF2-40B4-BE49-F238E27FC236}">
                <a16:creationId xmlns:a16="http://schemas.microsoft.com/office/drawing/2014/main" id="{5EBDFC16-E9F6-4808-B3D7-F26598ED67C6}"/>
              </a:ext>
            </a:extLst>
          </p:cNvPr>
          <p:cNvGrpSpPr/>
          <p:nvPr/>
        </p:nvGrpSpPr>
        <p:grpSpPr>
          <a:xfrm>
            <a:off x="235847" y="5869382"/>
            <a:ext cx="362325" cy="345394"/>
            <a:chOff x="5309250" y="2903170"/>
            <a:chExt cx="359579" cy="355852"/>
          </a:xfrm>
          <a:solidFill>
            <a:srgbClr val="6E62A1"/>
          </a:solidFill>
        </p:grpSpPr>
        <p:sp>
          <p:nvSpPr>
            <p:cNvPr id="13" name="Google Shape;5755;p47">
              <a:extLst>
                <a:ext uri="{FF2B5EF4-FFF2-40B4-BE49-F238E27FC236}">
                  <a16:creationId xmlns:a16="http://schemas.microsoft.com/office/drawing/2014/main" id="{40F5782D-8BB5-48B0-88D2-242818F4FE94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5756;p47">
              <a:extLst>
                <a:ext uri="{FF2B5EF4-FFF2-40B4-BE49-F238E27FC236}">
                  <a16:creationId xmlns:a16="http://schemas.microsoft.com/office/drawing/2014/main" id="{06E3747E-6BE2-41E2-BFC9-956DAA81DD8A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5757;p47">
              <a:extLst>
                <a:ext uri="{FF2B5EF4-FFF2-40B4-BE49-F238E27FC236}">
                  <a16:creationId xmlns:a16="http://schemas.microsoft.com/office/drawing/2014/main" id="{9FC101F9-48CA-410A-B8B8-784701BA0E07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B5C7EA-D967-4541-9509-0EBADD7403F7}"/>
              </a:ext>
            </a:extLst>
          </p:cNvPr>
          <p:cNvGrpSpPr/>
          <p:nvPr/>
        </p:nvGrpSpPr>
        <p:grpSpPr>
          <a:xfrm>
            <a:off x="35443" y="1234041"/>
            <a:ext cx="6302254" cy="4070531"/>
            <a:chOff x="35443" y="1234041"/>
            <a:chExt cx="6302254" cy="40705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1B25C4-52A2-4DBA-8522-583AC2C04606}"/>
                </a:ext>
              </a:extLst>
            </p:cNvPr>
            <p:cNvGrpSpPr/>
            <p:nvPr/>
          </p:nvGrpSpPr>
          <p:grpSpPr>
            <a:xfrm>
              <a:off x="35443" y="1234041"/>
              <a:ext cx="6302254" cy="4070531"/>
              <a:chOff x="35443" y="1234041"/>
              <a:chExt cx="6302254" cy="4070531"/>
            </a:xfrm>
          </p:grpSpPr>
          <p:pic>
            <p:nvPicPr>
              <p:cNvPr id="9" name="Picture 8" descr="超偏極ポンチ絵">
                <a:extLst>
                  <a:ext uri="{FF2B5EF4-FFF2-40B4-BE49-F238E27FC236}">
                    <a16:creationId xmlns:a16="http://schemas.microsoft.com/office/drawing/2014/main" id="{F1DFD071-9F81-4043-B744-3BD1CBDBE6C1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75" y="1553427"/>
                <a:ext cx="6231522" cy="3751145"/>
              </a:xfrm>
              <a:prstGeom prst="rect">
                <a:avLst/>
              </a:prstGeom>
              <a:noFill/>
              <a:ln>
                <a:noFill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FECF356A-1D8C-4CD8-9FA1-EE156E15B3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3" y="1234041"/>
                <a:ext cx="3255264" cy="4495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500" i="1" spc="-5" dirty="0">
                    <a:solidFill>
                      <a:srgbClr val="B4DE86"/>
                    </a:solidFill>
                    <a:effectLst/>
                    <a:latin typeface="Century751 No2 BT" panose="0204060405050502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DIAGRAM 5: Hyperpolarization [9]</a:t>
                </a:r>
                <a:endParaRPr lang="bg-BG" sz="1500" i="1" dirty="0">
                  <a:solidFill>
                    <a:srgbClr val="B4DE8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Правоъгълник 3">
              <a:extLst>
                <a:ext uri="{FF2B5EF4-FFF2-40B4-BE49-F238E27FC236}">
                  <a16:creationId xmlns:a16="http://schemas.microsoft.com/office/drawing/2014/main" id="{93290EBF-C1BC-4DAD-95E8-D5E0998B5BB2}"/>
                </a:ext>
              </a:extLst>
            </p:cNvPr>
            <p:cNvSpPr/>
            <p:nvPr/>
          </p:nvSpPr>
          <p:spPr>
            <a:xfrm>
              <a:off x="230157" y="2455909"/>
              <a:ext cx="357505" cy="72136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vert270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energy</a:t>
              </a:r>
              <a:endParaRPr lang="bg-BG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bg-BG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9" name="Правоъгълник 3">
              <a:extLst>
                <a:ext uri="{FF2B5EF4-FFF2-40B4-BE49-F238E27FC236}">
                  <a16:creationId xmlns:a16="http://schemas.microsoft.com/office/drawing/2014/main" id="{478B3A4D-C344-46C1-B255-A42BE8A7AD1D}"/>
                </a:ext>
              </a:extLst>
            </p:cNvPr>
            <p:cNvSpPr/>
            <p:nvPr/>
          </p:nvSpPr>
          <p:spPr>
            <a:xfrm>
              <a:off x="987435" y="2003007"/>
              <a:ext cx="1351280" cy="459105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1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Small difference</a:t>
              </a:r>
              <a:endParaRPr lang="bg-BG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1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(10</a:t>
              </a:r>
              <a:r>
                <a:rPr lang="de-DE" sz="1100" baseline="300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4-5 </a:t>
              </a:r>
              <a:r>
                <a:rPr lang="de-DE" sz="11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fold)</a:t>
              </a:r>
              <a:endParaRPr lang="bg-BG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Правоъгълник 1">
              <a:extLst>
                <a:ext uri="{FF2B5EF4-FFF2-40B4-BE49-F238E27FC236}">
                  <a16:creationId xmlns:a16="http://schemas.microsoft.com/office/drawing/2014/main" id="{4FDA98D4-2EC1-4B69-9663-1421CED7CBBB}"/>
                </a:ext>
              </a:extLst>
            </p:cNvPr>
            <p:cNvSpPr/>
            <p:nvPr/>
          </p:nvSpPr>
          <p:spPr>
            <a:xfrm>
              <a:off x="183296" y="3357566"/>
              <a:ext cx="1834689" cy="591991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bg-BG" sz="11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under magnetic field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bg-BG" sz="11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(thermal equilibrium state)</a:t>
              </a:r>
            </a:p>
          </p:txBody>
        </p:sp>
        <p:sp>
          <p:nvSpPr>
            <p:cNvPr id="31" name="Правоъгълник 5">
              <a:extLst>
                <a:ext uri="{FF2B5EF4-FFF2-40B4-BE49-F238E27FC236}">
                  <a16:creationId xmlns:a16="http://schemas.microsoft.com/office/drawing/2014/main" id="{B147A484-E180-430F-B64D-8FF4B3E6769B}"/>
                </a:ext>
              </a:extLst>
            </p:cNvPr>
            <p:cNvSpPr/>
            <p:nvPr/>
          </p:nvSpPr>
          <p:spPr>
            <a:xfrm>
              <a:off x="770824" y="4114147"/>
              <a:ext cx="1247162" cy="366143"/>
            </a:xfrm>
            <a:prstGeom prst="rect">
              <a:avLst/>
            </a:prstGeom>
            <a:solidFill>
              <a:schemeClr val="tx1">
                <a:lumMod val="9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bg-BG" sz="1000" dirty="0">
                  <a:solidFill>
                    <a:schemeClr val="bg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Density</a:t>
              </a:r>
              <a:r>
                <a:rPr lang="en-US" sz="1000" dirty="0">
                  <a:solidFill>
                    <a:schemeClr val="bg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-</a:t>
              </a:r>
              <a:r>
                <a:rPr lang="bg-BG" sz="1000" dirty="0">
                  <a:solidFill>
                    <a:schemeClr val="bg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weak</a:t>
              </a:r>
              <a:endParaRPr lang="bg-BG" sz="11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Правоъгълник 6">
              <a:extLst>
                <a:ext uri="{FF2B5EF4-FFF2-40B4-BE49-F238E27FC236}">
                  <a16:creationId xmlns:a16="http://schemas.microsoft.com/office/drawing/2014/main" id="{34F73E85-43CD-4721-8F82-077FCF167F8A}"/>
                </a:ext>
              </a:extLst>
            </p:cNvPr>
            <p:cNvSpPr/>
            <p:nvPr/>
          </p:nvSpPr>
          <p:spPr>
            <a:xfrm>
              <a:off x="2702982" y="3291456"/>
              <a:ext cx="577215" cy="233045"/>
            </a:xfrm>
            <a:prstGeom prst="rect">
              <a:avLst/>
            </a:prstGeom>
            <a:solidFill>
              <a:srgbClr val="A824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bg-BG" dirty="0"/>
            </a:p>
          </p:txBody>
        </p:sp>
        <p:sp>
          <p:nvSpPr>
            <p:cNvPr id="33" name="Правоъгълник 3">
              <a:extLst>
                <a:ext uri="{FF2B5EF4-FFF2-40B4-BE49-F238E27FC236}">
                  <a16:creationId xmlns:a16="http://schemas.microsoft.com/office/drawing/2014/main" id="{DF56E0AD-D98B-4B1E-9494-72B759A706CC}"/>
                </a:ext>
              </a:extLst>
            </p:cNvPr>
            <p:cNvSpPr/>
            <p:nvPr/>
          </p:nvSpPr>
          <p:spPr>
            <a:xfrm>
              <a:off x="1973561" y="4744923"/>
              <a:ext cx="2272616" cy="36614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1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improved detection sensitivity</a:t>
              </a:r>
              <a:endParaRPr lang="bg-BG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Правоъгълник 3">
              <a:extLst>
                <a:ext uri="{FF2B5EF4-FFF2-40B4-BE49-F238E27FC236}">
                  <a16:creationId xmlns:a16="http://schemas.microsoft.com/office/drawing/2014/main" id="{50D0F44D-C8A5-441F-8D43-1A1A21B1D069}"/>
                </a:ext>
              </a:extLst>
            </p:cNvPr>
            <p:cNvSpPr/>
            <p:nvPr/>
          </p:nvSpPr>
          <p:spPr>
            <a:xfrm>
              <a:off x="3453624" y="2383884"/>
              <a:ext cx="357505" cy="72136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vert270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energy</a:t>
              </a:r>
              <a:endParaRPr lang="bg-BG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bg-BG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5" name="Правоъгълник 3">
              <a:extLst>
                <a:ext uri="{FF2B5EF4-FFF2-40B4-BE49-F238E27FC236}">
                  <a16:creationId xmlns:a16="http://schemas.microsoft.com/office/drawing/2014/main" id="{033997BF-D14E-4BAD-ACB2-88B100085B43}"/>
                </a:ext>
              </a:extLst>
            </p:cNvPr>
            <p:cNvSpPr/>
            <p:nvPr/>
          </p:nvSpPr>
          <p:spPr>
            <a:xfrm>
              <a:off x="3945545" y="3527148"/>
              <a:ext cx="878702" cy="36614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0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Ultra high density</a:t>
              </a:r>
              <a:endParaRPr lang="bg-BG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Правоъгълник 3">
              <a:extLst>
                <a:ext uri="{FF2B5EF4-FFF2-40B4-BE49-F238E27FC236}">
                  <a16:creationId xmlns:a16="http://schemas.microsoft.com/office/drawing/2014/main" id="{9EA35F4C-9C67-4AF7-810D-A5C9CAC4CD2B}"/>
                </a:ext>
              </a:extLst>
            </p:cNvPr>
            <p:cNvSpPr/>
            <p:nvPr/>
          </p:nvSpPr>
          <p:spPr>
            <a:xfrm>
              <a:off x="4518527" y="2180767"/>
              <a:ext cx="1351280" cy="27686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1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Large difference</a:t>
              </a:r>
              <a:endParaRPr lang="bg-BG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Правоъгълник 2">
              <a:extLst>
                <a:ext uri="{FF2B5EF4-FFF2-40B4-BE49-F238E27FC236}">
                  <a16:creationId xmlns:a16="http://schemas.microsoft.com/office/drawing/2014/main" id="{6FD161FC-A5EE-4EB8-B7E2-DEACC2CA4460}"/>
                </a:ext>
              </a:extLst>
            </p:cNvPr>
            <p:cNvSpPr/>
            <p:nvPr/>
          </p:nvSpPr>
          <p:spPr>
            <a:xfrm>
              <a:off x="5158104" y="3374006"/>
              <a:ext cx="1128287" cy="36614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bg-BG" sz="1100" dirty="0">
                  <a:solidFill>
                    <a:schemeClr val="bg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Hyperpolarized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15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1;p34">
            <a:extLst>
              <a:ext uri="{FF2B5EF4-FFF2-40B4-BE49-F238E27FC236}">
                <a16:creationId xmlns:a16="http://schemas.microsoft.com/office/drawing/2014/main" id="{A3D538CD-A05B-49D9-AA7E-E9D8455D5E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00260" y="62178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7</a:t>
            </a:fld>
            <a:endParaRPr dirty="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E330F-D227-4033-9C44-11AFAC09DB9A}"/>
              </a:ext>
            </a:extLst>
          </p:cNvPr>
          <p:cNvSpPr txBox="1"/>
          <p:nvPr/>
        </p:nvSpPr>
        <p:spPr>
          <a:xfrm>
            <a:off x="3226489" y="1"/>
            <a:ext cx="5972176" cy="646331"/>
          </a:xfrm>
          <a:prstGeom prst="rect">
            <a:avLst/>
          </a:prstGeom>
          <a:noFill/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More about quantum dots</a:t>
            </a:r>
            <a:endParaRPr lang="bg-BG" sz="36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39" name="Picture 2" descr="RNA polymerase - Proteopedia, life in 3D">
            <a:extLst>
              <a:ext uri="{FF2B5EF4-FFF2-40B4-BE49-F238E27FC236}">
                <a16:creationId xmlns:a16="http://schemas.microsoft.com/office/drawing/2014/main" id="{9078F2FD-FA2D-4883-B1ED-C5C6FC8E65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336" y="-190500"/>
            <a:ext cx="652253" cy="65225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CD6D22-015F-4885-8352-D938CD7DB4C5}"/>
              </a:ext>
            </a:extLst>
          </p:cNvPr>
          <p:cNvSpPr txBox="1"/>
          <p:nvPr/>
        </p:nvSpPr>
        <p:spPr>
          <a:xfrm>
            <a:off x="6705600" y="960658"/>
            <a:ext cx="542949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 </a:t>
            </a:r>
            <a:endParaRPr lang="en-US" b="1" kern="0" dirty="0">
              <a:solidFill>
                <a:srgbClr val="BEA1C9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semiconductor nanocrystals structures;</a:t>
            </a:r>
          </a:p>
          <a:p>
            <a:pPr algn="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applications of quantum dots;</a:t>
            </a:r>
          </a:p>
          <a:p>
            <a:pPr algn="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the use of QDs as </a:t>
            </a:r>
            <a:r>
              <a:rPr lang="en-US" u="sng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fluorescent probes in cancer cells lines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algn="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their 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biocompatibility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tumor biomarkers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– critical for the detection and diagnosis of early – stage cancer;</a:t>
            </a: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GQDs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– designed to prevent tumor development by destroying the DNA of cancer cells;</a:t>
            </a: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the </a:t>
            </a:r>
            <a:r>
              <a:rPr lang="en-US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main uses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of QDs in cancer therapy;</a:t>
            </a:r>
          </a:p>
          <a:p>
            <a:pPr algn="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5B064A-3236-4085-BFE5-5B08513B3C87}"/>
              </a:ext>
            </a:extLst>
          </p:cNvPr>
          <p:cNvGrpSpPr/>
          <p:nvPr/>
        </p:nvGrpSpPr>
        <p:grpSpPr>
          <a:xfrm>
            <a:off x="184958" y="1614487"/>
            <a:ext cx="6447490" cy="4060855"/>
            <a:chOff x="184958" y="1614487"/>
            <a:chExt cx="6447490" cy="4060855"/>
          </a:xfrm>
        </p:grpSpPr>
        <p:pic>
          <p:nvPicPr>
            <p:cNvPr id="14" name="Picture 13" descr="Multifunctional quantum dots-based cancer diagnostics and stem cell  therapeutics for regenerative medicine - ScienceDirect">
              <a:extLst>
                <a:ext uri="{FF2B5EF4-FFF2-40B4-BE49-F238E27FC236}">
                  <a16:creationId xmlns:a16="http://schemas.microsoft.com/office/drawing/2014/main" id="{2880241F-AE38-4749-A98C-49DFC8D63FC9}"/>
                </a:ext>
              </a:extLst>
            </p:cNvPr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58" y="1614487"/>
              <a:ext cx="6364257" cy="3209925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17FF09B4-B91E-422B-992B-1F84F50A7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014" y="4842700"/>
              <a:ext cx="4094434" cy="832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/>
              <a:r>
                <a:rPr lang="en-US" sz="1500" b="0" i="1" spc="-5" dirty="0">
                  <a:solidFill>
                    <a:srgbClr val="B4DE86"/>
                  </a:solidFill>
                  <a:effectLst/>
                  <a:latin typeface="Century751 No2 BT" panose="02040604050505020204" pitchFamily="18" charset="0"/>
                  <a:ea typeface="Times New Roman" panose="02020603050405020304" pitchFamily="18" charset="0"/>
                </a:rPr>
                <a:t>DIAGRAM 6: </a:t>
              </a:r>
              <a:r>
                <a:rPr lang="bg-BG" sz="1500" b="0" i="1" dirty="0">
                  <a:solidFill>
                    <a:srgbClr val="B4DE86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Multifunctional quantum dots-based cancer diagnostics and stem cell therapeutics for regenerative medicine </a:t>
              </a:r>
              <a:r>
                <a:rPr lang="en-US" sz="1500" b="0" i="1" spc="-5" dirty="0">
                  <a:solidFill>
                    <a:srgbClr val="B4DE86"/>
                  </a:solidFill>
                  <a:effectLst/>
                  <a:latin typeface="Century751 No2 BT" panose="02040604050505020204" pitchFamily="18" charset="0"/>
                  <a:ea typeface="Times New Roman" panose="02020603050405020304" pitchFamily="18" charset="0"/>
                </a:rPr>
                <a:t>[13]</a:t>
              </a:r>
              <a:endParaRPr lang="bg-BG" sz="1500" b="1" i="1" dirty="0">
                <a:solidFill>
                  <a:srgbClr val="B4DE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9" name="Google Shape;5754;p47">
            <a:extLst>
              <a:ext uri="{FF2B5EF4-FFF2-40B4-BE49-F238E27FC236}">
                <a16:creationId xmlns:a16="http://schemas.microsoft.com/office/drawing/2014/main" id="{1312F9CB-5C84-414E-9683-76E56F06F70D}"/>
              </a:ext>
            </a:extLst>
          </p:cNvPr>
          <p:cNvGrpSpPr/>
          <p:nvPr/>
        </p:nvGrpSpPr>
        <p:grpSpPr>
          <a:xfrm>
            <a:off x="235847" y="5869382"/>
            <a:ext cx="362325" cy="345394"/>
            <a:chOff x="5309250" y="2903170"/>
            <a:chExt cx="359579" cy="355852"/>
          </a:xfrm>
          <a:solidFill>
            <a:srgbClr val="6E62A1"/>
          </a:solidFill>
        </p:grpSpPr>
        <p:sp>
          <p:nvSpPr>
            <p:cNvPr id="10" name="Google Shape;5755;p47">
              <a:extLst>
                <a:ext uri="{FF2B5EF4-FFF2-40B4-BE49-F238E27FC236}">
                  <a16:creationId xmlns:a16="http://schemas.microsoft.com/office/drawing/2014/main" id="{D36236E1-FE9D-4F4D-AE92-5D18B6E0326F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5756;p47">
              <a:extLst>
                <a:ext uri="{FF2B5EF4-FFF2-40B4-BE49-F238E27FC236}">
                  <a16:creationId xmlns:a16="http://schemas.microsoft.com/office/drawing/2014/main" id="{00DC44C9-9158-4A6B-8DFD-A82AF8E612F5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5757;p47">
              <a:extLst>
                <a:ext uri="{FF2B5EF4-FFF2-40B4-BE49-F238E27FC236}">
                  <a16:creationId xmlns:a16="http://schemas.microsoft.com/office/drawing/2014/main" id="{366DF5C7-3D76-4F7C-B571-AA94DB236ED1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37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E330F-D227-4033-9C44-11AFAC09DB9A}"/>
              </a:ext>
            </a:extLst>
          </p:cNvPr>
          <p:cNvSpPr txBox="1"/>
          <p:nvPr/>
        </p:nvSpPr>
        <p:spPr>
          <a:xfrm>
            <a:off x="1804987" y="1"/>
            <a:ext cx="8582026" cy="1200329"/>
          </a:xfrm>
          <a:prstGeom prst="rect">
            <a:avLst/>
          </a:prstGeom>
          <a:noFill/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Quantum cytosensing via SERS for early detection of cancer</a:t>
            </a:r>
            <a:endParaRPr lang="bg-BG" sz="360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Google Shape;291;p34">
            <a:extLst>
              <a:ext uri="{FF2B5EF4-FFF2-40B4-BE49-F238E27FC236}">
                <a16:creationId xmlns:a16="http://schemas.microsoft.com/office/drawing/2014/main" id="{A3D538CD-A05B-49D9-AA7E-E9D8455D5E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00260" y="62178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8</a:t>
            </a:fld>
            <a:endParaRPr dirty="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39" name="Picture 2" descr="RNA polymerase - Proteopedia, life in 3D">
            <a:extLst>
              <a:ext uri="{FF2B5EF4-FFF2-40B4-BE49-F238E27FC236}">
                <a16:creationId xmlns:a16="http://schemas.microsoft.com/office/drawing/2014/main" id="{9078F2FD-FA2D-4883-B1ED-C5C6FC8E65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071" y="-142875"/>
            <a:ext cx="652253" cy="65225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CD6D22-015F-4885-8352-D938CD7DB4C5}"/>
              </a:ext>
            </a:extLst>
          </p:cNvPr>
          <p:cNvSpPr txBox="1"/>
          <p:nvPr/>
        </p:nvSpPr>
        <p:spPr>
          <a:xfrm>
            <a:off x="-156954" y="1685925"/>
            <a:ext cx="450760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 </a:t>
            </a:r>
            <a:endParaRPr lang="en-US" b="1" kern="0" dirty="0">
              <a:solidFill>
                <a:srgbClr val="BEA1C9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quantum cytosensor with a size of 2,5nm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– reaches the nuclear membrane without affecting the cell structures;</a:t>
            </a: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the role of the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endocytosis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 </a:t>
            </a:r>
          </a:p>
          <a:p>
            <a:pPr algn="ct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apoptosis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 – process of self – destruction;</a:t>
            </a:r>
          </a:p>
          <a:p>
            <a:pPr algn="ct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increased levels of </a:t>
            </a:r>
            <a:r>
              <a:rPr lang="en-US" b="1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protein content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algn="ct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Raman map image 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– Renishaw inVia confocal Raman microscope;</a:t>
            </a:r>
          </a:p>
          <a:p>
            <a:pPr algn="ct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13271D-6CCD-4722-B9B1-EA0DFF80EE8F}"/>
              </a:ext>
            </a:extLst>
          </p:cNvPr>
          <p:cNvGrpSpPr/>
          <p:nvPr/>
        </p:nvGrpSpPr>
        <p:grpSpPr>
          <a:xfrm>
            <a:off x="4331599" y="2409826"/>
            <a:ext cx="4136126" cy="3171824"/>
            <a:chOff x="3987165" y="2271712"/>
            <a:chExt cx="4118611" cy="3443289"/>
          </a:xfrm>
        </p:grpSpPr>
        <p:pic>
          <p:nvPicPr>
            <p:cNvPr id="12" name="Картина 1">
              <a:extLst>
                <a:ext uri="{FF2B5EF4-FFF2-40B4-BE49-F238E27FC236}">
                  <a16:creationId xmlns:a16="http://schemas.microsoft.com/office/drawing/2014/main" id="{5E6BB776-3132-48B9-928A-05E45482A1B6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34"/>
            <a:stretch/>
          </p:blipFill>
          <p:spPr bwMode="auto">
            <a:xfrm>
              <a:off x="4086226" y="2271712"/>
              <a:ext cx="3914775" cy="2795588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C3508744-CE4B-4295-AEB0-B6805133E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7165" y="5086351"/>
              <a:ext cx="4118611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i="1" dirty="0">
                  <a:solidFill>
                    <a:srgbClr val="B4DE86"/>
                  </a:solidFill>
                  <a:effectLst/>
                  <a:latin typeface="Century751 No2 BT" panose="0204060405050502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DIAGRAM 7: Comparison of cancerous and non-cancerous cells through SERS spectra [5]</a:t>
              </a:r>
              <a:endParaRPr lang="bg-BG" sz="1500" i="1" dirty="0">
                <a:solidFill>
                  <a:srgbClr val="B4DE8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bg-BG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9A80D7-3133-4DC3-8D2D-E6404845D4A4}"/>
              </a:ext>
            </a:extLst>
          </p:cNvPr>
          <p:cNvSpPr txBox="1"/>
          <p:nvPr/>
        </p:nvSpPr>
        <p:spPr>
          <a:xfrm>
            <a:off x="8524875" y="1685925"/>
            <a:ext cx="348464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provided by 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“Medical Devices &amp; Sensors”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The main method used for analysis – 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clustering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differentiation of cells, based on machine learning and graphene quantum dots representing a quantum cytosensor;</a:t>
            </a: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marL="285750" indent="-285750" algn="ctr" defTabSz="914400">
              <a:buClr>
                <a:srgbClr val="000000"/>
              </a:buClr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results – with reliability of </a:t>
            </a:r>
            <a:r>
              <a:rPr lang="en-US" b="1" kern="0" dirty="0">
                <a:solidFill>
                  <a:srgbClr val="99CCFF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over 90%</a:t>
            </a:r>
            <a:r>
              <a:rPr lang="en-US" kern="0" dirty="0">
                <a:solidFill>
                  <a:srgbClr val="C3B4D1"/>
                </a:solidFill>
                <a:effectLst>
                  <a:glow rad="101600">
                    <a:srgbClr val="212121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751 No2 BT" panose="02040604050505020204" pitchFamily="18" charset="0"/>
                <a:cs typeface="Arial"/>
                <a:sym typeface="Arial"/>
              </a:rPr>
              <a:t>;</a:t>
            </a:r>
          </a:p>
          <a:p>
            <a:pPr algn="ct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751 No2 BT" panose="02040604050505020204" pitchFamily="18" charset="0"/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bg-BG" kern="0" dirty="0">
              <a:solidFill>
                <a:srgbClr val="C3B4D1"/>
              </a:solidFill>
              <a:effectLst>
                <a:glow rad="101600">
                  <a:srgbClr val="212121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grpSp>
        <p:nvGrpSpPr>
          <p:cNvPr id="20" name="Google Shape;5754;p47">
            <a:extLst>
              <a:ext uri="{FF2B5EF4-FFF2-40B4-BE49-F238E27FC236}">
                <a16:creationId xmlns:a16="http://schemas.microsoft.com/office/drawing/2014/main" id="{A6E89B6A-5838-4B2F-BD1D-D1F0977E862A}"/>
              </a:ext>
            </a:extLst>
          </p:cNvPr>
          <p:cNvGrpSpPr/>
          <p:nvPr/>
        </p:nvGrpSpPr>
        <p:grpSpPr>
          <a:xfrm>
            <a:off x="235847" y="5993207"/>
            <a:ext cx="362325" cy="345394"/>
            <a:chOff x="5309250" y="2903170"/>
            <a:chExt cx="359579" cy="355852"/>
          </a:xfrm>
          <a:solidFill>
            <a:srgbClr val="6E62A1"/>
          </a:solidFill>
        </p:grpSpPr>
        <p:sp>
          <p:nvSpPr>
            <p:cNvPr id="21" name="Google Shape;5755;p47">
              <a:extLst>
                <a:ext uri="{FF2B5EF4-FFF2-40B4-BE49-F238E27FC236}">
                  <a16:creationId xmlns:a16="http://schemas.microsoft.com/office/drawing/2014/main" id="{8FE403D8-C11B-434B-B5D4-8C622F588B24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5756;p47">
              <a:extLst>
                <a:ext uri="{FF2B5EF4-FFF2-40B4-BE49-F238E27FC236}">
                  <a16:creationId xmlns:a16="http://schemas.microsoft.com/office/drawing/2014/main" id="{F85C903A-3BE7-4F07-BA0F-E3C5A16C59E9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5757;p47">
              <a:extLst>
                <a:ext uri="{FF2B5EF4-FFF2-40B4-BE49-F238E27FC236}">
                  <a16:creationId xmlns:a16="http://schemas.microsoft.com/office/drawing/2014/main" id="{08A0E1B4-658F-4843-9B19-365F579BD270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solidFill>
                <a:srgbClr val="6E62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996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217801E-CE6E-44A9-846C-2748327FCC96}"/>
              </a:ext>
            </a:extLst>
          </p:cNvPr>
          <p:cNvSpPr txBox="1"/>
          <p:nvPr/>
        </p:nvSpPr>
        <p:spPr>
          <a:xfrm>
            <a:off x="216274" y="452558"/>
            <a:ext cx="3041276" cy="646331"/>
          </a:xfrm>
          <a:prstGeom prst="rect">
            <a:avLst/>
          </a:prstGeom>
          <a:noFill/>
          <a:ln>
            <a:solidFill>
              <a:srgbClr val="334053">
                <a:alpha val="97000"/>
              </a:srgbClr>
            </a:solidFill>
          </a:ln>
          <a:effectLst>
            <a:glow rad="101600">
              <a:srgbClr val="C5DBFF">
                <a:alpha val="45000"/>
              </a:srgbClr>
            </a:glow>
            <a:reflection blurRad="6350" stA="50000" endA="300" endPos="55000" dir="5400000" sy="-100000" algn="bl" rotWithShape="0"/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ln>
                  <a:solidFill>
                    <a:srgbClr val="002060"/>
                  </a:solidFill>
                </a:ln>
                <a:solidFill>
                  <a:srgbClr val="E2A6C8"/>
                </a:solidFill>
                <a:effectLst>
                  <a:glow rad="63500">
                    <a:srgbClr val="EE12E9">
                      <a:satMod val="175000"/>
                      <a:alpha val="40000"/>
                    </a:srgb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References</a:t>
            </a:r>
            <a:endParaRPr kumimoji="0" lang="bg-BG" sz="3600" b="0" i="0" u="none" strike="noStrike" kern="0" cap="none" spc="0" normalizeH="0" baseline="0" noProof="0" dirty="0">
              <a:ln>
                <a:solidFill>
                  <a:srgbClr val="002060"/>
                </a:solidFill>
              </a:ln>
              <a:solidFill>
                <a:srgbClr val="E2A6C8"/>
              </a:solidFill>
              <a:effectLst>
                <a:glow rad="63500">
                  <a:srgbClr val="EE12E9">
                    <a:satMod val="175000"/>
                    <a:alpha val="40000"/>
                  </a:srgb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pic>
        <p:nvPicPr>
          <p:cNvPr id="15" name="Picture 2" descr="mão masculina com uma lupa. lupa. detetive. estilo de desenho animado.  2297992 Vetor no Vecteezy">
            <a:extLst>
              <a:ext uri="{FF2B5EF4-FFF2-40B4-BE49-F238E27FC236}">
                <a16:creationId xmlns:a16="http://schemas.microsoft.com/office/drawing/2014/main" id="{B342B793-804D-42DF-867A-2347CA18A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429" r="94388">
                        <a14:foregroundMark x1="8673" y1="83673" x2="8367" y2="70408"/>
                        <a14:foregroundMark x1="5306" y1="79388" x2="6429" y2="69388"/>
                        <a14:foregroundMark x1="6429" y1="69388" x2="9796" y2="63367"/>
                        <a14:foregroundMark x1="92755" y1="32959" x2="94388" y2="23469"/>
                        <a14:foregroundMark x1="94388" y1="23469" x2="92041" y2="1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2" y="-42742"/>
            <a:ext cx="772633" cy="7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5900EF1-E883-4135-9EFF-3AE884F08149}"/>
              </a:ext>
            </a:extLst>
          </p:cNvPr>
          <p:cNvGrpSpPr/>
          <p:nvPr/>
        </p:nvGrpSpPr>
        <p:grpSpPr>
          <a:xfrm>
            <a:off x="0" y="1352550"/>
            <a:ext cx="12192000" cy="5500567"/>
            <a:chOff x="0" y="1352550"/>
            <a:chExt cx="12192000" cy="5500567"/>
          </a:xfrm>
        </p:grpSpPr>
        <p:sp>
          <p:nvSpPr>
            <p:cNvPr id="16" name="Google Shape;131;p27">
              <a:extLst>
                <a:ext uri="{FF2B5EF4-FFF2-40B4-BE49-F238E27FC236}">
                  <a16:creationId xmlns:a16="http://schemas.microsoft.com/office/drawing/2014/main" id="{F42A3D2C-886F-43E1-A80D-3D9C4209A4E7}"/>
                </a:ext>
              </a:extLst>
            </p:cNvPr>
            <p:cNvSpPr/>
            <p:nvPr/>
          </p:nvSpPr>
          <p:spPr>
            <a:xfrm>
              <a:off x="0" y="1352550"/>
              <a:ext cx="12192000" cy="550056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dirty="0"/>
            </a:p>
          </p:txBody>
        </p:sp>
        <p:sp>
          <p:nvSpPr>
            <p:cNvPr id="30" name="Text Box 2">
              <a:extLst>
                <a:ext uri="{FF2B5EF4-FFF2-40B4-BE49-F238E27FC236}">
                  <a16:creationId xmlns:a16="http://schemas.microsoft.com/office/drawing/2014/main" id="{A3FD9E5D-C4D6-4E12-8D4D-B099A55BC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52550"/>
              <a:ext cx="12192000" cy="5500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[1] World Health Organization. (2022, February 3). Cancer. Retrieved from: </a:t>
              </a:r>
              <a:r>
                <a:rPr lang="en-US" sz="1150" u="sng" spc="-5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5"/>
                </a:rPr>
                <a:t>https://www.who.int/news-room/fact-sheets/detail/cancer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(accessed May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[2] Devopedia. “Quantum Computing”. Version 9. (2021, February 11). Retrieved from: </a:t>
              </a:r>
              <a:r>
                <a:rPr lang="en-US" sz="1150" u="sng" spc="-5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6"/>
                </a:rPr>
                <a:t>https://devopedia.org/quantum-computing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(accessed April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[3] ETKHO, Hospital engineering. (2022, February 18). The future of quantum technology applied to medicine. Retrieved from:  </a:t>
              </a:r>
              <a:r>
                <a:rPr lang="en-US" sz="1150" u="sng" spc="-5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7"/>
                </a:rPr>
                <a:t>https://www.etkho.com/en/the-future-of-quantum-technology-applied-to-medicine/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(accessed May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[4] Jonathan O'callaghan. (2019, June 24). Quantum technology could revolutionise the detection and treatment of diseases. Horizon. Retrieved from:</a:t>
              </a:r>
              <a:r>
                <a:rPr lang="en-US" sz="1150" spc="-5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1150" u="sng" spc="-5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8"/>
                </a:rPr>
                <a:t>https://ec.europa.eu/research-and-innovation/en/horizon-magazine/quantum-technology-could-revolutionise-detection-and-treatment-diseases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(accessed May 2023).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DE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[5] Swarna Ganesh, Krishnan Venkatakrishnan, Bo Tan. 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(2019, December 29). Quantum cytosensor for early detection of cancer. Retrieved from: </a:t>
              </a:r>
              <a:r>
                <a:rPr lang="en-US" sz="1150" u="sng" spc="-5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9"/>
                </a:rPr>
                <a:t>https://onlinelibrary.wiley.com/doi/full/10.1002/mds3.10058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(accessed May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[6] MetaboliQs. (2018, October 29). A breakthrough in cardiac metabolic MR imaging. Retrieved from: </a:t>
              </a:r>
              <a:r>
                <a:rPr lang="en-US" sz="1150" u="sng" spc="-5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10"/>
                </a:rPr>
                <a:t>https://www.metaboliqs.eu/en/news-events/MetaboliQs_Kick-off.html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(accessed May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[7] </a:t>
              </a: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Aleksandra Zajac, Dansheng Song, Wei Qian, Tatyana Zhukov. (2007, March 5). Protein microarrays and quantum dot probes for early cancer detection. Retrieved from: </a:t>
              </a:r>
              <a:r>
                <a:rPr lang="bg-BG" sz="115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hlinkClick r:id="rId11"/>
                </a:rPr>
                <a:t>https://www.sciencedirect.com/science/article/abs/pii/S0927776507001129</a:t>
              </a: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(accessed May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[8] Front. Mater. (2022, January 10). Quantum Dots: An Emerging Approach for Cancer Therapy. Retrieved from:</a:t>
              </a:r>
              <a:r>
                <a:rPr lang="en-US" sz="1150" spc="-5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bg-BG" sz="115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hlinkClick r:id="rId12"/>
                </a:rPr>
                <a:t>https://www.frontiersin.org/articles/10.3389/fmats.2021.798440/full</a:t>
              </a: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(accessed May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[9] National Institutes for Quantum Science and Technology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 (2023, April 1). Quantum Hyperpolarized MRI Team. Retrieved from: </a:t>
              </a:r>
              <a:r>
                <a:rPr lang="bg-BG" sz="115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hlinkClick r:id="rId13"/>
                </a:rPr>
                <a:t>https://www.qst.go.jp/site/qls-english/44749.html</a:t>
              </a: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(accessed May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[10] J. Luis Espinoza, Le Thanh Dong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 (2020, November 27). </a:t>
              </a: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Artificial Intelligence Tools for Refining Lung Cancer Screening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 Retrieved from: </a:t>
              </a:r>
              <a:r>
                <a:rPr lang="bg-BG" sz="115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hlinkClick r:id="rId14"/>
                </a:rPr>
                <a:t>https://www.mdpi.com/2077-0383/9/12/3860</a:t>
              </a: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(accessed May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[11] Nature Reviews Physics</a:t>
              </a:r>
              <a:r>
                <a:rPr lang="en-US" sz="115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 (2021, August 12). Variational quantum algorithms. Retrieved from: </a:t>
              </a:r>
              <a:r>
                <a:rPr lang="bg-BG" sz="115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hlinkClick r:id="rId15"/>
                </a:rPr>
                <a:t>https://www.nature.com/articles/s42254-021-00348-9</a:t>
              </a:r>
              <a:r>
                <a:rPr lang="en-US" sz="115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(accessed May 2023).</a:t>
              </a:r>
              <a:endParaRPr lang="bg-BG" sz="1150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150" b="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[12] Elizabeth Campbell, Md. Tanvir Hasan, Roberto Gonzalez Rodriguez</a:t>
              </a:r>
              <a:r>
                <a:rPr lang="en-US" sz="1150" b="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 (2019, July 15).</a:t>
              </a:r>
              <a:r>
                <a:rPr lang="en-US" sz="1150" b="1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bg-BG" sz="1150" b="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Doped Graphene Quantum Dots for Intracellular Multicolor Imaging and</a:t>
              </a:r>
              <a:r>
                <a:rPr lang="bg-BG" sz="1150" b="1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bg-BG" sz="1150" b="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Cancer Detection</a:t>
              </a:r>
              <a:r>
                <a:rPr lang="en-US" sz="1150" b="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</a:t>
              </a:r>
              <a:r>
                <a:rPr lang="en-US" sz="1150" b="1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1150" b="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Retrieved from: </a:t>
              </a:r>
              <a:r>
                <a:rPr lang="bg-BG" sz="1150" b="0" u="sng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16"/>
                </a:rPr>
                <a:t>https://pubs.acs.org/doi/10.1021/acsbiomaterials.9b00603</a:t>
              </a:r>
              <a:r>
                <a:rPr lang="en-US" sz="1150" b="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(accessed May 2023).</a:t>
              </a:r>
            </a:p>
            <a:p>
              <a:endParaRPr lang="bg-BG" sz="115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r>
                <a:rPr lang="en-US" sz="1150" b="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[13] Daisuke Onoshima, Hiroshi Yukawa, Yoshinobu Baba</a:t>
              </a:r>
              <a:r>
                <a:rPr lang="en-US" sz="1150" b="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 (2015, December 1).</a:t>
              </a:r>
              <a:r>
                <a:rPr lang="en-US" sz="1150" b="0" u="sng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bg-BG" sz="1150" b="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Multifunctional quantum dots-based cancer diagnostics and stem cell therapeutics for regenerative medicine</a:t>
              </a:r>
              <a:r>
                <a:rPr lang="en-US" sz="1150" b="1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 </a:t>
              </a:r>
              <a:r>
                <a:rPr lang="en-US" sz="1150" b="0" spc="-5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Retrieved from: </a:t>
              </a:r>
              <a:r>
                <a:rPr lang="bg-BG" sz="1150" b="0" u="sng" dirty="0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  <a:hlinkClick r:id="rId17"/>
                </a:rPr>
                <a:t>https://www.sciencedirect.com/science/article/abs/pii/S0169409X15001945</a:t>
              </a:r>
              <a:r>
                <a:rPr lang="en-US" sz="1150" b="0" dirty="0">
                  <a:solidFill>
                    <a:srgbClr val="AFE4F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(accessed May 2023).</a:t>
              </a:r>
              <a:endParaRPr lang="bg-BG" sz="1150" b="1" dirty="0">
                <a:solidFill>
                  <a:srgbClr val="AFE4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bg-BG" sz="1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bg-BG" sz="1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442595">
                <a:lnSpc>
                  <a:spcPct val="107000"/>
                </a:lnSpc>
                <a:spcBef>
                  <a:spcPts val="165"/>
                </a:spcBef>
                <a:spcAft>
                  <a:spcPts val="800"/>
                </a:spcAft>
              </a:pPr>
              <a:r>
                <a:rPr lang="en-US" sz="1150" spc="-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bg-BG" sz="1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442595">
                <a:lnSpc>
                  <a:spcPct val="107000"/>
                </a:lnSpc>
                <a:spcBef>
                  <a:spcPts val="165"/>
                </a:spcBef>
                <a:spcAft>
                  <a:spcPts val="800"/>
                </a:spcAft>
              </a:pPr>
              <a:r>
                <a:rPr lang="en-US" sz="1150" spc="-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bg-BG" sz="1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bg-BG" sz="1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989F8B2E-4E08-449F-A693-3B6BDC744FC0}"/>
              </a:ext>
            </a:extLst>
          </p:cNvPr>
          <p:cNvSpPr txBox="1">
            <a:spLocks/>
          </p:cNvSpPr>
          <p:nvPr/>
        </p:nvSpPr>
        <p:spPr>
          <a:xfrm>
            <a:off x="11464725" y="6497093"/>
            <a:ext cx="731600" cy="52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r"/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32" name="Google Shape;5754;p47">
            <a:extLst>
              <a:ext uri="{FF2B5EF4-FFF2-40B4-BE49-F238E27FC236}">
                <a16:creationId xmlns:a16="http://schemas.microsoft.com/office/drawing/2014/main" id="{47D5948B-4EF2-42FD-A8CC-691ED9971BC2}"/>
              </a:ext>
            </a:extLst>
          </p:cNvPr>
          <p:cNvGrpSpPr/>
          <p:nvPr/>
        </p:nvGrpSpPr>
        <p:grpSpPr>
          <a:xfrm>
            <a:off x="9725879" y="364098"/>
            <a:ext cx="362325" cy="345394"/>
            <a:chOff x="5309250" y="2903170"/>
            <a:chExt cx="359579" cy="355852"/>
          </a:xfrm>
          <a:solidFill>
            <a:srgbClr val="6E62A1"/>
          </a:solidFill>
        </p:grpSpPr>
        <p:sp>
          <p:nvSpPr>
            <p:cNvPr id="33" name="Google Shape;5755;p47">
              <a:extLst>
                <a:ext uri="{FF2B5EF4-FFF2-40B4-BE49-F238E27FC236}">
                  <a16:creationId xmlns:a16="http://schemas.microsoft.com/office/drawing/2014/main" id="{434394E4-5181-4DE9-B238-16F99B0ACFA4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solidFill>
                <a:srgbClr val="C0B9E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5756;p47">
              <a:extLst>
                <a:ext uri="{FF2B5EF4-FFF2-40B4-BE49-F238E27FC236}">
                  <a16:creationId xmlns:a16="http://schemas.microsoft.com/office/drawing/2014/main" id="{00F9A54B-D1F8-4770-8CA0-5352583C528D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solidFill>
                <a:srgbClr val="C0B9E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5757;p47">
              <a:extLst>
                <a:ext uri="{FF2B5EF4-FFF2-40B4-BE49-F238E27FC236}">
                  <a16:creationId xmlns:a16="http://schemas.microsoft.com/office/drawing/2014/main" id="{801C45BF-B4D7-4A78-BEE5-414C5DB7BBCC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solidFill>
                <a:srgbClr val="C0B9E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Cloud Computing Minitheme by Slidesgo">
  <a:themeElements>
    <a:clrScheme name="Simple Light">
      <a:dk1>
        <a:srgbClr val="F6F6F6"/>
      </a:dk1>
      <a:lt1>
        <a:srgbClr val="320A4F"/>
      </a:lt1>
      <a:dk2>
        <a:srgbClr val="180424"/>
      </a:dk2>
      <a:lt2>
        <a:srgbClr val="830BDE"/>
      </a:lt2>
      <a:accent1>
        <a:srgbClr val="EE12E9"/>
      </a:accent1>
      <a:accent2>
        <a:srgbClr val="ED1C68"/>
      </a:accent2>
      <a:accent3>
        <a:srgbClr val="3E629E"/>
      </a:accent3>
      <a:accent4>
        <a:srgbClr val="FFFFFF"/>
      </a:accent4>
      <a:accent5>
        <a:srgbClr val="FFFFFF"/>
      </a:accent5>
      <a:accent6>
        <a:srgbClr val="FFFFFF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1261</TotalTime>
  <Words>1347</Words>
  <Application>Microsoft Office PowerPoint</Application>
  <PresentationFormat>Widescreen</PresentationFormat>
  <Paragraphs>185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32" baseType="lpstr">
      <vt:lpstr>Abel</vt:lpstr>
      <vt:lpstr>Anton</vt:lpstr>
      <vt:lpstr>Arial</vt:lpstr>
      <vt:lpstr>Cabin Sketch</vt:lpstr>
      <vt:lpstr>Calibri</vt:lpstr>
      <vt:lpstr>Century751 No2 BT</vt:lpstr>
      <vt:lpstr>Comic Sans MS</vt:lpstr>
      <vt:lpstr>Dubai</vt:lpstr>
      <vt:lpstr>Exo Light</vt:lpstr>
      <vt:lpstr>Gill Sans MT</vt:lpstr>
      <vt:lpstr>Josefin Sans</vt:lpstr>
      <vt:lpstr>Josefin Slab</vt:lpstr>
      <vt:lpstr>Nunito Light</vt:lpstr>
      <vt:lpstr>Times New Roman</vt:lpstr>
      <vt:lpstr>Trispace</vt:lpstr>
      <vt:lpstr>Trispace Medium</vt:lpstr>
      <vt:lpstr>Trispace SemiBold</vt:lpstr>
      <vt:lpstr>Unica One</vt:lpstr>
      <vt:lpstr>Wingdings 2</vt:lpstr>
      <vt:lpstr>Dividend</vt:lpstr>
      <vt:lpstr>Cloud Computing Minitheme by Slidesgo</vt:lpstr>
      <vt:lpstr>Medical Thesis by Slidesgo</vt:lpstr>
      <vt:lpstr>QUANTUM TOOLS FOR EARLY CANCER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TOOLS FOR EARLY CANCER DETECTION</dc:title>
  <dc:creator>Vesela Krumova</dc:creator>
  <cp:lastModifiedBy>Vesela Krumova</cp:lastModifiedBy>
  <cp:revision>72</cp:revision>
  <dcterms:created xsi:type="dcterms:W3CDTF">2023-05-07T08:25:37Z</dcterms:created>
  <dcterms:modified xsi:type="dcterms:W3CDTF">2023-06-08T20:52:38Z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a847450-75ab-40fa-928c-e34f1b1e489b_Enabled">
    <vt:lpwstr>true</vt:lpwstr>
  </property>
  <property fmtid="{D5CDD505-2E9C-101B-9397-08002B2CF9AE}" pid="4" name="MSIP_Label_2a847450-75ab-40fa-928c-e34f1b1e489b_SetDate">
    <vt:lpwstr>2023-05-07T08:25:38Z</vt:lpwstr>
  </property>
  <property fmtid="{D5CDD505-2E9C-101B-9397-08002B2CF9AE}" pid="5" name="MSIP_Label_2a847450-75ab-40fa-928c-e34f1b1e489b_Method">
    <vt:lpwstr>Standard</vt:lpwstr>
  </property>
  <property fmtid="{D5CDD505-2E9C-101B-9397-08002B2CF9AE}" pid="6" name="MSIP_Label_2a847450-75ab-40fa-928c-e34f1b1e489b_Name">
    <vt:lpwstr>defa4170-0d19-0005-0004-bc88714345d2</vt:lpwstr>
  </property>
  <property fmtid="{D5CDD505-2E9C-101B-9397-08002B2CF9AE}" pid="7" name="MSIP_Label_2a847450-75ab-40fa-928c-e34f1b1e489b_SiteId">
    <vt:lpwstr>f3db8012-8f4e-4ebb-a230-1bcab6ead2b2</vt:lpwstr>
  </property>
  <property fmtid="{D5CDD505-2E9C-101B-9397-08002B2CF9AE}" pid="8" name="MSIP_Label_2a847450-75ab-40fa-928c-e34f1b1e489b_ActionId">
    <vt:lpwstr>206b03f8-1086-4c9f-865a-6e093175b754</vt:lpwstr>
  </property>
  <property fmtid="{D5CDD505-2E9C-101B-9397-08002B2CF9AE}" pid="9" name="MSIP_Label_2a847450-75ab-40fa-928c-e34f1b1e489b_ContentBits">
    <vt:lpwstr>0</vt:lpwstr>
  </property>
</Properties>
</file>